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10.wmf" ContentType="image/x-wmf"/>
  <Override PartName="/ppt/media/image109.wmf" ContentType="image/x-wmf"/>
  <Override PartName="/ppt/media/image108.wmf" ContentType="image/x-wmf"/>
  <Override PartName="/ppt/media/image107.wmf" ContentType="image/x-wmf"/>
  <Override PartName="/ppt/media/image106.wmf" ContentType="image/x-wmf"/>
  <Override PartName="/ppt/media/image103.wmf" ContentType="image/x-wmf"/>
  <Override PartName="/ppt/media/image102.wmf" ContentType="image/x-wmf"/>
  <Override PartName="/ppt/media/image52.jpeg" ContentType="image/jpeg"/>
  <Override PartName="/ppt/media/image63.png" ContentType="image/png"/>
  <Override PartName="/ppt/media/image11.png" ContentType="image/png"/>
  <Override PartName="/ppt/media/image111.png" ContentType="image/png"/>
  <Override PartName="/ppt/media/image61.png" ContentType="image/png"/>
  <Override PartName="/ppt/media/image60.png" ContentType="image/png"/>
  <Override PartName="/ppt/media/image99.png" ContentType="image/png"/>
  <Override PartName="/ppt/media/image59.png" ContentType="image/png"/>
  <Override PartName="/ppt/media/image89.png" ContentType="image/png"/>
  <Override PartName="/ppt/media/image51.png" ContentType="image/png"/>
  <Override PartName="/ppt/media/image5.png" ContentType="image/png"/>
  <Override PartName="/ppt/media/image37.png" ContentType="image/png"/>
  <Override PartName="/ppt/media/image6.png" ContentType="image/png"/>
  <Override PartName="/ppt/media/image38.png" ContentType="image/png"/>
  <Override PartName="/ppt/media/image133.png" ContentType="image/png"/>
  <Override PartName="/ppt/media/image33.png" ContentType="image/png"/>
  <Override PartName="/ppt/media/image1.png" ContentType="image/png"/>
  <Override PartName="/ppt/media/image10.png" ContentType="image/png"/>
  <Override PartName="/ppt/media/image47.png" ContentType="image/png"/>
  <Override PartName="/ppt/media/image98.wmf" ContentType="image/x-wmf"/>
  <Override PartName="/ppt/media/image79.png" ContentType="image/png"/>
  <Override PartName="/ppt/media/image27.png" ContentType="image/png"/>
  <Override PartName="/ppt/media/image48.jpeg" ContentType="image/jpeg"/>
  <Override PartName="/ppt/media/image127.png" ContentType="image/png"/>
  <Override PartName="/ppt/media/image54.jpeg" ContentType="image/jpeg"/>
  <Override PartName="/ppt/media/image62.png" ContentType="image/png"/>
  <Override PartName="/ppt/media/image53.jpeg" ContentType="image/jpeg"/>
  <Override PartName="/ppt/media/image58.png" ContentType="image/png"/>
  <Override PartName="/ppt/media/image132.png" ContentType="image/png"/>
  <Override PartName="/ppt/media/image32.png" ContentType="image/png"/>
  <Override PartName="/ppt/media/image56.png" ContentType="image/png"/>
  <Override PartName="/ppt/media/image72.png" ContentType="image/png"/>
  <Override PartName="/ppt/media/image104.png" ContentType="image/png"/>
  <Override PartName="/ppt/media/image29.png" ContentType="image/png"/>
  <Override PartName="/ppt/media/image129.png" ContentType="image/png"/>
  <Override PartName="/ppt/media/image134.png" ContentType="image/png"/>
  <Override PartName="/ppt/media/image34.png" ContentType="image/png"/>
  <Override PartName="/ppt/media/image46.png" ContentType="image/png"/>
  <Override PartName="/ppt/media/image131.png" ContentType="image/png"/>
  <Override PartName="/ppt/media/image31.png" ContentType="image/png"/>
  <Override PartName="/ppt/media/image2.jpeg" ContentType="image/jpeg"/>
  <Override PartName="/ppt/media/image120.png" ContentType="image/png"/>
  <Override PartName="/ppt/media/image20.png" ContentType="image/png"/>
  <Override PartName="/ppt/media/image57.png" ContentType="image/png"/>
  <Override PartName="/ppt/media/image30.png" ContentType="image/png"/>
  <Override PartName="/ppt/media/image130.png" ContentType="image/png"/>
  <Override PartName="/ppt/media/image8.png" ContentType="image/png"/>
  <Override PartName="/ppt/media/image50.png" ContentType="image/png"/>
  <Override PartName="/ppt/media/image4.png" ContentType="image/png"/>
  <Override PartName="/ppt/media/image36.png" ContentType="image/png"/>
  <Override PartName="/ppt/media/image49.png" ContentType="image/png"/>
  <Override PartName="/ppt/media/image9.png" ContentType="image/png"/>
  <Override PartName="/ppt/media/image55.png" ContentType="image/png"/>
  <Override PartName="/ppt/media/image44.jpeg" ContentType="image/jpeg"/>
  <Override PartName="/ppt/media/image42.jpeg" ContentType="image/jpeg"/>
  <Override PartName="/ppt/media/image135.png" ContentType="image/png"/>
  <Override PartName="/ppt/media/image35.png" ContentType="image/png"/>
  <Override PartName="/ppt/media/image3.png" ContentType="image/png"/>
  <Override PartName="/ppt/media/image7.png" ContentType="image/png"/>
  <Override PartName="/ppt/media/image43.jpeg" ContentType="image/jpeg"/>
  <Override PartName="/ppt/media/image39.png" ContentType="image/png"/>
  <Override PartName="/ppt/media/image64.png" ContentType="image/png"/>
  <Override PartName="/ppt/media/image80.png" ContentType="image/png"/>
  <Override PartName="/ppt/media/image12.png" ContentType="image/png"/>
  <Override PartName="/ppt/media/image112.png" ContentType="image/png"/>
  <Override PartName="/ppt/media/image45.jpeg" ContentType="image/jpeg"/>
  <Override PartName="/ppt/media/image65.png" ContentType="image/png"/>
  <Override PartName="/ppt/media/image13.png" ContentType="image/png"/>
  <Override PartName="/ppt/media/image81.png" ContentType="image/png"/>
  <Override PartName="/ppt/media/image113.png" ContentType="image/png"/>
  <Override PartName="/ppt/media/image66.png" ContentType="image/png"/>
  <Override PartName="/ppt/media/image14.png" ContentType="image/png"/>
  <Override PartName="/ppt/media/image82.png" ContentType="image/png"/>
  <Override PartName="/ppt/media/image114.png" ContentType="image/png"/>
  <Override PartName="/ppt/media/image67.png" ContentType="image/png"/>
  <Override PartName="/ppt/media/image15.png" ContentType="image/png"/>
  <Override PartName="/ppt/media/image40.jpeg" ContentType="image/jpeg"/>
  <Override PartName="/ppt/media/image83.png" ContentType="image/png"/>
  <Override PartName="/ppt/media/image115.png" ContentType="image/png"/>
  <Override PartName="/ppt/media/image68.png" ContentType="image/png"/>
  <Override PartName="/ppt/media/image84.png" ContentType="image/png"/>
  <Override PartName="/ppt/media/image16.png" ContentType="image/png"/>
  <Override PartName="/ppt/media/image116.png" ContentType="image/png"/>
  <Override PartName="/ppt/media/image69.png" ContentType="image/png"/>
  <Override PartName="/ppt/media/image91.wmf" ContentType="image/x-wmf"/>
  <Override PartName="/ppt/media/image85.png" ContentType="image/png"/>
  <Override PartName="/ppt/media/image17.png" ContentType="image/png"/>
  <Override PartName="/ppt/media/image117.png" ContentType="image/png"/>
  <Override PartName="/ppt/media/image70.png" ContentType="image/png"/>
  <Override PartName="/ppt/media/image71.png" ContentType="image/png"/>
  <Override PartName="/ppt/media/image105.png" ContentType="image/png"/>
  <Override PartName="/ppt/media/image73.png" ContentType="image/png"/>
  <Override PartName="/ppt/media/image121.png" ContentType="image/png"/>
  <Override PartName="/ppt/media/image21.png" ContentType="image/png"/>
  <Override PartName="/ppt/media/image74.png" ContentType="image/png"/>
  <Override PartName="/ppt/media/image122.png" ContentType="image/png"/>
  <Override PartName="/ppt/media/image22.png" ContentType="image/png"/>
  <Override PartName="/ppt/media/image90.png" ContentType="image/png"/>
  <Override PartName="/ppt/media/image75.png" ContentType="image/png"/>
  <Override PartName="/ppt/media/image123.png" ContentType="image/png"/>
  <Override PartName="/ppt/media/image23.png" ContentType="image/png"/>
  <Override PartName="/ppt/media/image76.png" ContentType="image/png"/>
  <Override PartName="/ppt/media/image124.png" ContentType="image/png"/>
  <Override PartName="/ppt/media/image24.png" ContentType="image/png"/>
  <Override PartName="/ppt/media/image77.png" ContentType="image/png"/>
  <Override PartName="/ppt/media/image41.jpeg" ContentType="image/jpeg"/>
  <Override PartName="/ppt/media/image25.png" ContentType="image/png"/>
  <Override PartName="/ppt/media/image125.png" ContentType="image/png"/>
  <Override PartName="/ppt/media/image78.png" ContentType="image/png"/>
  <Override PartName="/ppt/media/image126.png" ContentType="image/png"/>
  <Override PartName="/ppt/media/image26.png" ContentType="image/png"/>
  <Override PartName="/ppt/media/image88.png" ContentType="image/png"/>
  <Override PartName="/ppt/media/image92.wmf" ContentType="image/x-wmf"/>
  <Override PartName="/ppt/media/image86.png" ContentType="image/png"/>
  <Override PartName="/ppt/media/image18.png" ContentType="image/png"/>
  <Override PartName="/ppt/media/image118.png" ContentType="image/png"/>
  <Override PartName="/ppt/media/image93.wmf" ContentType="image/x-wmf"/>
  <Override PartName="/ppt/media/image87.png" ContentType="image/png"/>
  <Override PartName="/ppt/media/image19.png" ContentType="image/png"/>
  <Override PartName="/ppt/media/image119.png" ContentType="image/png"/>
  <Override PartName="/ppt/media/image94.wmf" ContentType="image/x-wmf"/>
  <Override PartName="/ppt/media/image95.wmf" ContentType="image/x-wmf"/>
  <Override PartName="/ppt/media/image128.png" ContentType="image/png"/>
  <Override PartName="/ppt/media/image28.png" ContentType="image/png"/>
  <Override PartName="/ppt/media/image96.png" ContentType="image/png"/>
  <Override PartName="/ppt/media/image101.wmf" ContentType="image/x-wmf"/>
  <Override PartName="/ppt/media/image97.wmf" ContentType="image/x-wmf"/>
  <Override PartName="/ppt/media/image100.wmf" ContentType="image/x-wmf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4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30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31.xml.rels" ContentType="application/vnd.openxmlformats-package.relationships+xml"/>
  <Override PartName="/ppt/slides/_rels/slide35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_rels/notesSlide32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9906000" cy="6858000"/>
  <p:notesSz cx="6808788" cy="994092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572382803011902"/>
          <c:y val="0.0933691756272402"/>
          <c:w val="0.260748117561331"/>
          <c:h val="0.8284946236559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b1c1e4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b1c1e4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b1c1e4"/>
              </a:solidFill>
              <a:ln w="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0.0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600" spc="-1" strike="noStrike">
                    <a:solidFill>
                      <a:srgbClr val="4756a0"/>
                    </a:solidFill>
                    <a:latin typeface="Arial Black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Водоснабжение, водоотведение, организация сбора и утилизации отходов, деятельность по ликвидации загрязнений</c:v>
                </c:pt>
                <c:pt idx="1">
                  <c:v>Обеспечение электрической энергией, газом и паром; конденсирование воздуха</c:v>
                </c:pt>
                <c:pt idx="2">
                  <c:v>Ремонт и монтаж машин и оборудования</c:v>
                </c:pt>
                <c:pt idx="3">
                  <c:v>Обрабатывающие производства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1.146</c:v>
                </c:pt>
                <c:pt idx="1">
                  <c:v>1.176</c:v>
                </c:pt>
                <c:pt idx="2">
                  <c:v>1.293</c:v>
                </c:pt>
                <c:pt idx="3">
                  <c:v>1.2</c:v>
                </c:pt>
              </c:numCache>
            </c:numRef>
          </c:val>
        </c:ser>
        <c:gapWidth val="182"/>
        <c:overlap val="0"/>
        <c:axId val="31829815"/>
        <c:axId val="90481126"/>
      </c:barChart>
      <c:catAx>
        <c:axId val="3182981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600" spc="-1" strike="noStrike">
                <a:solidFill>
                  <a:srgbClr val="4756a0"/>
                </a:solidFill>
                <a:latin typeface="Arial"/>
                <a:ea typeface="DejaVu Sans"/>
              </a:defRPr>
            </a:pPr>
          </a:p>
        </c:txPr>
        <c:crossAx val="90481126"/>
        <c:crossesAt val="0"/>
        <c:auto val="1"/>
        <c:lblAlgn val="ctr"/>
        <c:lblOffset val="100"/>
        <c:noMultiLvlLbl val="0"/>
      </c:catAx>
      <c:valAx>
        <c:axId val="9048112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31829815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373106679742835"/>
          <c:y val="0.105557949159845"/>
          <c:w val="0.418110493625368"/>
          <c:h val="0.827445066781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b1c1e4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b1c1e4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numFmt formatCode="#,##0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#,##0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i="1" sz="600" spc="-1" strike="noStrike">
                    <a:solidFill>
                      <a:srgbClr val="4756a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21792</c:v>
                </c:pt>
                <c:pt idx="1">
                  <c:v>21834</c:v>
                </c:pt>
                <c:pt idx="2">
                  <c:v>22569</c:v>
                </c:pt>
              </c:numCache>
            </c:numRef>
          </c:val>
        </c:ser>
        <c:gapWidth val="182"/>
        <c:overlap val="0"/>
        <c:axId val="71714762"/>
        <c:axId val="88758824"/>
      </c:barChart>
      <c:catAx>
        <c:axId val="7171476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700" spc="-1" strike="noStrike">
                <a:solidFill>
                  <a:srgbClr val="4756a0"/>
                </a:solidFill>
                <a:latin typeface="Arial"/>
                <a:ea typeface="DejaVu Sans"/>
              </a:defRPr>
            </a:pPr>
          </a:p>
        </c:txPr>
        <c:crossAx val="88758824"/>
        <c:crosses val="autoZero"/>
        <c:auto val="1"/>
        <c:lblAlgn val="ctr"/>
        <c:lblOffset val="100"/>
        <c:noMultiLvlLbl val="0"/>
      </c:catAx>
      <c:valAx>
        <c:axId val="88758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71714762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472502695814136"/>
          <c:y val="0.0418271876719868"/>
          <c:w val="0.889814724046662"/>
          <c:h val="0.827187671986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97d3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2568d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7097d3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2568d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7097d3"/>
              </a:solidFill>
              <a:ln w="0">
                <a:noFill/>
              </a:ln>
            </c:spPr>
          </c:dPt>
          <c:dLbls>
            <c:numFmt formatCode="#,##0\ [$₽-419]" sourceLinked="0"/>
            <c:dLbl>
              <c:idx val="0"/>
              <c:numFmt formatCode="#,##0\ [$₽-419]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\ [$₽-419]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#,##0\ [$₽-419]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#,##0\ [$₽-419]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 Black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600" spc="-1" strike="noStrike">
                    <a:solidFill>
                      <a:srgbClr val="4756a0"/>
                    </a:solidFill>
                    <a:latin typeface="Arial Black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рождаемость</c:v>
                </c:pt>
                <c:pt idx="1">
                  <c:v>смертность</c:v>
                </c:pt>
                <c:pt idx="2">
                  <c:v>браки</c:v>
                </c:pt>
                <c:pt idx="3">
                  <c:v>разводы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212</c:v>
                </c:pt>
                <c:pt idx="1">
                  <c:v>152</c:v>
                </c:pt>
                <c:pt idx="2">
                  <c:v>162</c:v>
                </c:pt>
                <c:pt idx="3">
                  <c:v>167</c:v>
                </c:pt>
              </c:numCache>
            </c:numRef>
          </c:val>
        </c:ser>
        <c:gapWidth val="113"/>
        <c:overlap val="0"/>
        <c:axId val="96260013"/>
        <c:axId val="45307021"/>
      </c:barChart>
      <c:catAx>
        <c:axId val="9626001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700" spc="-1" strike="noStrike">
                <a:solidFill>
                  <a:srgbClr val="4756a0"/>
                </a:solidFill>
                <a:latin typeface="Arial"/>
                <a:ea typeface="DejaVu Sans"/>
              </a:defRPr>
            </a:pPr>
          </a:p>
        </c:txPr>
        <c:crossAx val="45307021"/>
        <c:crosses val="autoZero"/>
        <c:auto val="1"/>
        <c:lblAlgn val="ctr"/>
        <c:lblOffset val="100"/>
        <c:noMultiLvlLbl val="0"/>
      </c:catAx>
      <c:valAx>
        <c:axId val="4530702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96260013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314694408322497"/>
          <c:y val="0.00994406463642014"/>
          <c:w val="0.66072821846554"/>
          <c:h val="0.9633312616532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Lbls>
            <c:numFmt formatCode="0%" sourceLinked="0"/>
            <c:dLbl>
              <c:idx val="0"/>
              <c:layout>
                <c:manualLayout>
                  <c:x val="0.0473729615004223"/>
                  <c:y val="-1.71987383005583E-006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786967319034659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113846276015911"/>
                  <c:y val="-3.43974766011165E-006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127598703445687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136000678597469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600" spc="-1" strike="noStrike">
                    <a:solidFill>
                      <a:srgbClr val="4756a0"/>
                    </a:solidFill>
                    <a:latin typeface="Arial"/>
                    <a:ea typeface="DejaVu San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0.06</c:v>
                </c:pt>
                <c:pt idx="1">
                  <c:v>0.11</c:v>
                </c:pt>
                <c:pt idx="2">
                  <c:v>0.24</c:v>
                </c:pt>
                <c:pt idx="3">
                  <c:v>0.27</c:v>
                </c:pt>
                <c:pt idx="4">
                  <c:v>0.32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gapWidth val="50"/>
        <c:overlap val="100"/>
        <c:axId val="31401840"/>
        <c:axId val="5975580"/>
      </c:barChart>
      <c:catAx>
        <c:axId val="31401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1" sz="600" spc="-1" strike="noStrike">
                <a:solidFill>
                  <a:srgbClr val="4756a0"/>
                </a:solidFill>
                <a:latin typeface="Arial"/>
                <a:ea typeface="DejaVu Sans"/>
              </a:defRPr>
            </a:pPr>
          </a:p>
        </c:txPr>
        <c:crossAx val="5975580"/>
        <c:crosses val="autoZero"/>
        <c:auto val="1"/>
        <c:lblAlgn val="ctr"/>
        <c:lblOffset val="100"/>
        <c:noMultiLvlLbl val="0"/>
      </c:catAx>
      <c:valAx>
        <c:axId val="5975580"/>
        <c:scaling>
          <c:orientation val="minMax"/>
        </c:scaling>
        <c:delete val="1"/>
        <c:axPos val="l"/>
        <c:numFmt formatCode="[$-419]0%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31401840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314694408322497"/>
          <c:y val="0.00994406463642014"/>
          <c:w val="0.66072821846554"/>
          <c:h val="0.9633312616532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Lbls>
            <c:numFmt formatCode="0%" sourceLinked="0"/>
            <c:dLbl>
              <c:idx val="0"/>
              <c:layout>
                <c:manualLayout>
                  <c:x val="0.166711545541831"/>
                  <c:y val="-1.71987383005583E-006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964662397759185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900321972841663"/>
                  <c:y val="-0.0218441175155391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0506248150099985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0521549079200987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600" spc="-1" strike="noStrike">
                    <a:solidFill>
                      <a:srgbClr val="4756a0"/>
                    </a:solidFill>
                    <a:latin typeface="Arial"/>
                    <a:ea typeface="DejaVu San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0.57</c:v>
                </c:pt>
                <c:pt idx="1">
                  <c:v>0.23</c:v>
                </c:pt>
                <c:pt idx="2">
                  <c:v>0.15</c:v>
                </c:pt>
                <c:pt idx="3">
                  <c:v>0.04</c:v>
                </c:pt>
                <c:pt idx="4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gapWidth val="50"/>
        <c:overlap val="100"/>
        <c:axId val="143523"/>
        <c:axId val="91433847"/>
      </c:barChart>
      <c:catAx>
        <c:axId val="14352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1" sz="600" spc="-1" strike="noStrike">
                <a:solidFill>
                  <a:srgbClr val="4756a0"/>
                </a:solidFill>
                <a:latin typeface="Arial"/>
                <a:ea typeface="DejaVu Sans"/>
              </a:defRPr>
            </a:pPr>
          </a:p>
        </c:txPr>
        <c:crossAx val="91433847"/>
        <c:crosses val="autoZero"/>
        <c:auto val="1"/>
        <c:lblAlgn val="ctr"/>
        <c:lblOffset val="100"/>
        <c:noMultiLvlLbl val="0"/>
      </c:catAx>
      <c:valAx>
        <c:axId val="91433847"/>
        <c:scaling>
          <c:orientation val="minMax"/>
        </c:scaling>
        <c:delete val="1"/>
        <c:axPos val="l"/>
        <c:numFmt formatCode="[$-419]0%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143523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314694408322497"/>
          <c:y val="0.00994406463642014"/>
          <c:w val="0.66072821846554"/>
          <c:h val="0.9633312616532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Lbls>
            <c:numFmt formatCode="0%" sourceLinked="0"/>
            <c:dLbl>
              <c:idx val="0"/>
              <c:layout>
                <c:manualLayout>
                  <c:x val="0.108368767190534"/>
                  <c:y val="-1.00109832713836E-016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122194829664816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145241154770757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0809375473754882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0837836862280809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600" spc="-1" strike="noStrike">
                    <a:solidFill>
                      <a:srgbClr val="4756a0"/>
                    </a:solidFill>
                    <a:latin typeface="Arial"/>
                    <a:ea typeface="DejaVu San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0.14</c:v>
                </c:pt>
                <c:pt idx="1">
                  <c:v>0.2</c:v>
                </c:pt>
                <c:pt idx="2">
                  <c:v>0.37</c:v>
                </c:pt>
                <c:pt idx="3">
                  <c:v>0.17</c:v>
                </c:pt>
                <c:pt idx="4">
                  <c:v>0.12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gapWidth val="50"/>
        <c:overlap val="100"/>
        <c:axId val="50468082"/>
        <c:axId val="43966322"/>
      </c:barChart>
      <c:catAx>
        <c:axId val="5046808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1" sz="600" spc="-1" strike="noStrike">
                <a:solidFill>
                  <a:srgbClr val="4756a0"/>
                </a:solidFill>
                <a:latin typeface="Arial"/>
                <a:ea typeface="DejaVu Sans"/>
              </a:defRPr>
            </a:pPr>
          </a:p>
        </c:txPr>
        <c:crossAx val="43966322"/>
        <c:crosses val="autoZero"/>
        <c:auto val="1"/>
        <c:lblAlgn val="ctr"/>
        <c:lblOffset val="100"/>
        <c:noMultiLvlLbl val="0"/>
      </c:catAx>
      <c:valAx>
        <c:axId val="43966322"/>
        <c:scaling>
          <c:orientation val="minMax"/>
        </c:scaling>
        <c:delete val="1"/>
        <c:axPos val="l"/>
        <c:numFmt formatCode="[$-419]0%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50468082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314694408322497"/>
          <c:y val="0.00994406463642014"/>
          <c:w val="0.66072821846554"/>
          <c:h val="0.9633312616532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Lbls>
            <c:numFmt formatCode="0%" sourceLinked="0"/>
            <c:dLbl>
              <c:idx val="0"/>
              <c:layout>
                <c:manualLayout>
                  <c:x val="0.0475238411504392"/>
                  <c:y val="-0.0218441175155391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643772424397745"/>
                  <c:y val="-0.021842397641709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900321972841663"/>
                  <c:y val="-1.71987383005583E-006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12397109463547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148422260884631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600" spc="-1" strike="noStrike">
                    <a:solidFill>
                      <a:srgbClr val="4756a0"/>
                    </a:solidFill>
                    <a:latin typeface="Arial"/>
                    <a:ea typeface="DejaVu San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0.01</c:v>
                </c:pt>
                <c:pt idx="1">
                  <c:v>0.07</c:v>
                </c:pt>
                <c:pt idx="2">
                  <c:v>0.17</c:v>
                </c:pt>
                <c:pt idx="3">
                  <c:v>0.31</c:v>
                </c:pt>
                <c:pt idx="4">
                  <c:v>0.43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gapWidth val="50"/>
        <c:overlap val="100"/>
        <c:axId val="83584628"/>
        <c:axId val="87966033"/>
      </c:barChart>
      <c:catAx>
        <c:axId val="835846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1" sz="600" spc="-1" strike="noStrike">
                <a:solidFill>
                  <a:srgbClr val="4756a0"/>
                </a:solidFill>
                <a:latin typeface="Arial"/>
                <a:ea typeface="DejaVu Sans"/>
              </a:defRPr>
            </a:pPr>
          </a:p>
        </c:txPr>
        <c:crossAx val="87966033"/>
        <c:crosses val="autoZero"/>
        <c:auto val="1"/>
        <c:lblAlgn val="ctr"/>
        <c:lblOffset val="100"/>
        <c:noMultiLvlLbl val="0"/>
      </c:catAx>
      <c:valAx>
        <c:axId val="87966033"/>
        <c:scaling>
          <c:orientation val="minMax"/>
        </c:scaling>
        <c:delete val="1"/>
        <c:axPos val="l"/>
        <c:numFmt formatCode="[$-419]0%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83584628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314694408322497"/>
          <c:y val="0.00994406463642014"/>
          <c:w val="0.66072821846554"/>
          <c:h val="0.9633312616532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4756a0"/>
              </a:solidFill>
              <a:ln w="0">
                <a:noFill/>
              </a:ln>
            </c:spPr>
          </c:dPt>
          <c:dLbls>
            <c:numFmt formatCode="0%" sourceLinked="0"/>
            <c:dLbl>
              <c:idx val="0"/>
              <c:layout>
                <c:manualLayout>
                  <c:x val="0.0566921261036233"/>
                  <c:y val="-1.71987383005583E-006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827138123461425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946163397607583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12397109463547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125501548501671"/>
                  <c:y val="0"/>
                </c:manualLayout>
              </c:layout>
              <c:numFmt formatCode="0%" sourceLinked="0"/>
              <c:txPr>
                <a:bodyPr wrap="square"/>
                <a:lstStyle/>
                <a:p>
                  <a:pPr>
                    <a:defRPr b="1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600" spc="-1" strike="noStrike">
                    <a:solidFill>
                      <a:srgbClr val="4756a0"/>
                    </a:solidFill>
                    <a:latin typeface="Arial"/>
                    <a:ea typeface="DejaVu San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0.04</c:v>
                </c:pt>
                <c:pt idx="1">
                  <c:v>0.12</c:v>
                </c:pt>
                <c:pt idx="2">
                  <c:v>0.2</c:v>
                </c:pt>
                <c:pt idx="3">
                  <c:v>0.35</c:v>
                </c:pt>
                <c:pt idx="4">
                  <c:v>0.29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gapWidth val="50"/>
        <c:overlap val="100"/>
        <c:axId val="62671975"/>
        <c:axId val="20634997"/>
      </c:barChart>
      <c:catAx>
        <c:axId val="6267197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1" sz="600" spc="-1" strike="noStrike">
                <a:solidFill>
                  <a:srgbClr val="4756a0"/>
                </a:solidFill>
                <a:latin typeface="Arial"/>
                <a:ea typeface="DejaVu Sans"/>
              </a:defRPr>
            </a:pPr>
          </a:p>
        </c:txPr>
        <c:crossAx val="20634997"/>
        <c:crosses val="autoZero"/>
        <c:auto val="1"/>
        <c:lblAlgn val="ctr"/>
        <c:lblOffset val="100"/>
        <c:noMultiLvlLbl val="0"/>
      </c:catAx>
      <c:valAx>
        <c:axId val="20634997"/>
        <c:scaling>
          <c:orientation val="minMax"/>
        </c:scaling>
        <c:delete val="1"/>
        <c:axPos val="l"/>
        <c:numFmt formatCode="[$-419]0%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62671975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E099D70-26C9-4D8E-B73E-98F565270140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490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91" name="PlaceHolder 3"/>
          <p:cNvSpPr>
            <a:spLocks noGrp="1"/>
          </p:cNvSpPr>
          <p:nvPr>
            <p:ph type="sldNum" idx="49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5480A20-CE44-4A04-BF14-775B314E246B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493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94" name="PlaceHolder 3"/>
          <p:cNvSpPr>
            <a:spLocks noGrp="1"/>
          </p:cNvSpPr>
          <p:nvPr>
            <p:ph type="sldNum" idx="50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939AA40-77EB-439F-93A3-B0DC06467CA6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496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97" name="PlaceHolder 3"/>
          <p:cNvSpPr>
            <a:spLocks noGrp="1"/>
          </p:cNvSpPr>
          <p:nvPr>
            <p:ph type="sldNum" idx="51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60392E8-4DA9-464D-82C0-D5E8F1EAEA26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499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00" name="PlaceHolder 3"/>
          <p:cNvSpPr>
            <a:spLocks noGrp="1"/>
          </p:cNvSpPr>
          <p:nvPr>
            <p:ph type="sldNum" idx="52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EEAEA53-EC13-4C5E-BAE8-3C7371A99870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02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03" name="PlaceHolder 3"/>
          <p:cNvSpPr>
            <a:spLocks noGrp="1"/>
          </p:cNvSpPr>
          <p:nvPr>
            <p:ph type="sldNum" idx="53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A026F3-D7A8-4099-A32A-988DBB7847CD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05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06" name="PlaceHolder 3"/>
          <p:cNvSpPr>
            <a:spLocks noGrp="1"/>
          </p:cNvSpPr>
          <p:nvPr>
            <p:ph type="sldNum" idx="54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F174898-04FC-4FD6-90BF-5311F20EBBEA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08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09" name="PlaceHolder 3"/>
          <p:cNvSpPr>
            <a:spLocks noGrp="1"/>
          </p:cNvSpPr>
          <p:nvPr>
            <p:ph type="sldNum" idx="55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F5E063-560A-4BD7-A143-5103AE704602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11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12" name="PlaceHolder 3"/>
          <p:cNvSpPr>
            <a:spLocks noGrp="1"/>
          </p:cNvSpPr>
          <p:nvPr>
            <p:ph type="sldNum" idx="56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FDD7494-9928-4FB2-B9C0-1374DBE05EBB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14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15" name="PlaceHolder 3"/>
          <p:cNvSpPr>
            <a:spLocks noGrp="1"/>
          </p:cNvSpPr>
          <p:nvPr>
            <p:ph type="sldNum" idx="57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7020322-FFC7-4514-812C-D34BCE2785FD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17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18" name="PlaceHolder 3"/>
          <p:cNvSpPr>
            <a:spLocks noGrp="1"/>
          </p:cNvSpPr>
          <p:nvPr>
            <p:ph type="sldNum" idx="58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2B5BE14-EDCB-4A50-B871-51C02E0A21EC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20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21" name="PlaceHolder 3"/>
          <p:cNvSpPr>
            <a:spLocks noGrp="1"/>
          </p:cNvSpPr>
          <p:nvPr>
            <p:ph type="sldNum" idx="59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C9AEE78-1B49-44C1-BE05-7C8220022325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23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24" name="PlaceHolder 3"/>
          <p:cNvSpPr>
            <a:spLocks noGrp="1"/>
          </p:cNvSpPr>
          <p:nvPr>
            <p:ph type="sldNum" idx="60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FCE77DC-8CCD-49EA-9B6D-944191C63BED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26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27" name="PlaceHolder 3"/>
          <p:cNvSpPr>
            <a:spLocks noGrp="1"/>
          </p:cNvSpPr>
          <p:nvPr>
            <p:ph type="sldNum" idx="61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653BF8C-F070-4145-9006-4D3A66DAD77A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29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30" name="PlaceHolder 3"/>
          <p:cNvSpPr>
            <a:spLocks noGrp="1"/>
          </p:cNvSpPr>
          <p:nvPr>
            <p:ph type="sldNum" idx="62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4912934-CB96-4E49-AD7B-503B539F0158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32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33" name="PlaceHolder 3"/>
          <p:cNvSpPr>
            <a:spLocks noGrp="1"/>
          </p:cNvSpPr>
          <p:nvPr>
            <p:ph type="sldNum" idx="63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A30D2BF-204B-49DF-B81C-52A67C7E0F70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35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36" name="PlaceHolder 3"/>
          <p:cNvSpPr>
            <a:spLocks noGrp="1"/>
          </p:cNvSpPr>
          <p:nvPr>
            <p:ph type="sldNum" idx="64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E6377A0-7F65-4A13-B572-6DBD27529586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38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39" name="PlaceHolder 3"/>
          <p:cNvSpPr>
            <a:spLocks noGrp="1"/>
          </p:cNvSpPr>
          <p:nvPr>
            <p:ph type="sldNum" idx="65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58B45E5-39AA-4564-84D9-7BD997D1E84D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41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42" name="PlaceHolder 3"/>
          <p:cNvSpPr>
            <a:spLocks noGrp="1"/>
          </p:cNvSpPr>
          <p:nvPr>
            <p:ph type="sldNum" idx="66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0961F86-1734-4D8F-A41A-B4CFCC97B946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44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45" name="PlaceHolder 3"/>
          <p:cNvSpPr>
            <a:spLocks noGrp="1"/>
          </p:cNvSpPr>
          <p:nvPr>
            <p:ph type="sldNum" idx="67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4C67B2C-F5F9-4383-9612-732D8168F408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47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48" name="PlaceHolder 3"/>
          <p:cNvSpPr>
            <a:spLocks noGrp="1"/>
          </p:cNvSpPr>
          <p:nvPr>
            <p:ph type="sldNum" idx="68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B5EE5D4-F38B-4DD0-99F1-962A2BC13AB6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50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51" name="PlaceHolder 3"/>
          <p:cNvSpPr>
            <a:spLocks noGrp="1"/>
          </p:cNvSpPr>
          <p:nvPr>
            <p:ph type="sldNum" idx="69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7BE8F3C-5861-4059-8CCB-13599C494F42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53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54" name="PlaceHolder 3"/>
          <p:cNvSpPr>
            <a:spLocks noGrp="1"/>
          </p:cNvSpPr>
          <p:nvPr>
            <p:ph type="sldNum" idx="70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091E76-318A-4840-BAA3-DE6F3EEA203F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56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57" name="PlaceHolder 3"/>
          <p:cNvSpPr>
            <a:spLocks noGrp="1"/>
          </p:cNvSpPr>
          <p:nvPr>
            <p:ph type="sldNum" idx="71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7A73385-E277-41A9-BC5A-379FF4944551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59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60" name="PlaceHolder 3"/>
          <p:cNvSpPr>
            <a:spLocks noGrp="1"/>
          </p:cNvSpPr>
          <p:nvPr>
            <p:ph type="sldNum" idx="72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FF581F4-F23D-4EC0-A401-0AB77123E744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62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63" name="PlaceHolder 3"/>
          <p:cNvSpPr>
            <a:spLocks noGrp="1"/>
          </p:cNvSpPr>
          <p:nvPr>
            <p:ph type="sldNum" idx="73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6AB20CF-408A-4AAA-A8E6-FD202305110D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65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66" name="PlaceHolder 3"/>
          <p:cNvSpPr>
            <a:spLocks noGrp="1"/>
          </p:cNvSpPr>
          <p:nvPr>
            <p:ph type="sldNum" idx="74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36AF522-1D83-4BB4-B6C0-ECDBF5968155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68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69" name="PlaceHolder 3"/>
          <p:cNvSpPr>
            <a:spLocks noGrp="1"/>
          </p:cNvSpPr>
          <p:nvPr>
            <p:ph type="sldNum" idx="75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9594B5C-EB1A-420D-8A71-9D72039AB459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71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72" name="PlaceHolder 3"/>
          <p:cNvSpPr>
            <a:spLocks noGrp="1"/>
          </p:cNvSpPr>
          <p:nvPr>
            <p:ph type="sldNum" idx="76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2EAA1C-EA67-4D97-AFF8-0AD93C48403B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574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75" name="PlaceHolder 3"/>
          <p:cNvSpPr>
            <a:spLocks noGrp="1"/>
          </p:cNvSpPr>
          <p:nvPr>
            <p:ph type="sldNum" idx="77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69CED74-2AF3-42B6-80D3-5AD2AC1E4FAC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481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82" name="PlaceHolder 3"/>
          <p:cNvSpPr>
            <a:spLocks noGrp="1"/>
          </p:cNvSpPr>
          <p:nvPr>
            <p:ph type="sldNum" idx="46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B58874D-E6A2-403B-B7D7-1D1D583DC6C2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484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85" name="PlaceHolder 3"/>
          <p:cNvSpPr>
            <a:spLocks noGrp="1"/>
          </p:cNvSpPr>
          <p:nvPr>
            <p:ph type="sldNum" idx="47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042BD6F-500B-4485-B574-25353A387870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PlaceHolder 1"/>
          <p:cNvSpPr>
            <a:spLocks noGrp="1"/>
          </p:cNvSpPr>
          <p:nvPr>
            <p:ph type="sldImg"/>
          </p:nvPr>
        </p:nvSpPr>
        <p:spPr>
          <a:xfrm>
            <a:off x="982800" y="1243080"/>
            <a:ext cx="4840920" cy="3351960"/>
          </a:xfrm>
          <a:prstGeom prst="rect">
            <a:avLst/>
          </a:prstGeom>
          <a:ln w="0">
            <a:noFill/>
          </a:ln>
        </p:spPr>
      </p:sp>
      <p:sp>
        <p:nvSpPr>
          <p:cNvPr id="1487" name="PlaceHolder 2"/>
          <p:cNvSpPr>
            <a:spLocks noGrp="1"/>
          </p:cNvSpPr>
          <p:nvPr>
            <p:ph type="body"/>
          </p:nvPr>
        </p:nvSpPr>
        <p:spPr>
          <a:xfrm>
            <a:off x="680760" y="4784040"/>
            <a:ext cx="5444640" cy="391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88" name="PlaceHolder 3"/>
          <p:cNvSpPr>
            <a:spLocks noGrp="1"/>
          </p:cNvSpPr>
          <p:nvPr>
            <p:ph type="sldNum" idx="48"/>
          </p:nvPr>
        </p:nvSpPr>
        <p:spPr>
          <a:xfrm>
            <a:off x="3856680" y="9442080"/>
            <a:ext cx="294804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5A933CC-0D7B-4658-B529-663602841485}" type="slidenum">
              <a:rPr b="0" lang="x-none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43040" y="1122480"/>
            <a:ext cx="8417520" cy="23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1DC07D0-2F9B-4D9B-8FD1-79FD6052319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43040" y="1122480"/>
            <a:ext cx="8417520" cy="23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281400" y="6356520"/>
            <a:ext cx="33408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996240" y="6356520"/>
            <a:ext cx="222624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BB90F17D-AB3A-42CB-8BD8-060663D2B1D2}" type="slidenum">
              <a:rPr b="0" lang="x-non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681120" y="6356520"/>
            <a:ext cx="222624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chart" Target="../charts/chart4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10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image" Target="../media/image46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1.png"/><Relationship Id="rId4" Type="http://schemas.openxmlformats.org/officeDocument/2006/relationships/image" Target="../media/image61.png"/><Relationship Id="rId5" Type="http://schemas.openxmlformats.org/officeDocument/2006/relationships/image" Target="../media/image61.png"/><Relationship Id="rId6" Type="http://schemas.openxmlformats.org/officeDocument/2006/relationships/image" Target="../media/image60.png"/><Relationship Id="rId7" Type="http://schemas.openxmlformats.org/officeDocument/2006/relationships/image" Target="../media/image60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" Target="slide3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0.xml"/><Relationship Id="rId9" Type="http://schemas.openxmlformats.org/officeDocument/2006/relationships/slide" Target="slide11.xml"/><Relationship Id="rId10" Type="http://schemas.openxmlformats.org/officeDocument/2006/relationships/slide" Target="slide14.xml"/><Relationship Id="rId11" Type="http://schemas.openxmlformats.org/officeDocument/2006/relationships/slide" Target="slide15.xml"/><Relationship Id="rId12" Type="http://schemas.openxmlformats.org/officeDocument/2006/relationships/slide" Target="slide16.xml"/><Relationship Id="rId13" Type="http://schemas.openxmlformats.org/officeDocument/2006/relationships/slide" Target="slide17.xml"/><Relationship Id="rId14" Type="http://schemas.openxmlformats.org/officeDocument/2006/relationships/slide" Target="slide20.xml"/><Relationship Id="rId15" Type="http://schemas.openxmlformats.org/officeDocument/2006/relationships/slide" Target="slide21.xml"/><Relationship Id="rId16" Type="http://schemas.openxmlformats.org/officeDocument/2006/relationships/slide" Target="slide22.xml"/><Relationship Id="rId17" Type="http://schemas.openxmlformats.org/officeDocument/2006/relationships/slide" Target="slide23.xml"/><Relationship Id="rId18" Type="http://schemas.openxmlformats.org/officeDocument/2006/relationships/slide" Target="slide24.xml"/><Relationship Id="rId19" Type="http://schemas.openxmlformats.org/officeDocument/2006/relationships/slide" Target="slide25.xml"/><Relationship Id="rId20" Type="http://schemas.openxmlformats.org/officeDocument/2006/relationships/slide" Target="slide27.xml"/><Relationship Id="rId21" Type="http://schemas.openxmlformats.org/officeDocument/2006/relationships/slide" Target="slide28.xml"/><Relationship Id="rId22" Type="http://schemas.openxmlformats.org/officeDocument/2006/relationships/slide" Target="slide30.xml"/><Relationship Id="rId23" Type="http://schemas.openxmlformats.org/officeDocument/2006/relationships/slide" Target="slide31.xml"/><Relationship Id="rId24" Type="http://schemas.openxmlformats.org/officeDocument/2006/relationships/slide" Target="slide33.xml"/><Relationship Id="rId25" Type="http://schemas.openxmlformats.org/officeDocument/2006/relationships/slide" Target="slide37.xml"/><Relationship Id="rId26" Type="http://schemas.openxmlformats.org/officeDocument/2006/relationships/slide" Target="slide38.xml"/><Relationship Id="rId27" Type="http://schemas.openxmlformats.org/officeDocument/2006/relationships/slide" Target="slide39.xml"/><Relationship Id="rId28" Type="http://schemas.openxmlformats.org/officeDocument/2006/relationships/slide" Target="slide41.xml"/><Relationship Id="rId29" Type="http://schemas.openxmlformats.org/officeDocument/2006/relationships/slide" Target="slide42.xml"/><Relationship Id="rId30" Type="http://schemas.openxmlformats.org/officeDocument/2006/relationships/slide" Target="slide32.xml"/><Relationship Id="rId31" Type="http://schemas.openxmlformats.org/officeDocument/2006/relationships/slide" Target="slide26.xml"/><Relationship Id="rId32" Type="http://schemas.openxmlformats.org/officeDocument/2006/relationships/image" Target="../media/image3.png"/><Relationship Id="rId3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1.png"/><Relationship Id="rId5" Type="http://schemas.openxmlformats.org/officeDocument/2006/relationships/image" Target="../media/image61.png"/><Relationship Id="rId6" Type="http://schemas.openxmlformats.org/officeDocument/2006/relationships/image" Target="../media/image61.png"/><Relationship Id="rId7" Type="http://schemas.openxmlformats.org/officeDocument/2006/relationships/image" Target="../media/image60.png"/><Relationship Id="rId8" Type="http://schemas.openxmlformats.org/officeDocument/2006/relationships/image" Target="../media/image60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hyperlink" Target="https://&#1089;&#1074;&#1088;&#1094;.&#1088;&#1092;/" TargetMode="External"/><Relationship Id="rId3" Type="http://schemas.openxmlformats.org/officeDocument/2006/relationships/hyperlink" Target="https://&#1089;&#1074;&#1088;&#1094;.&#1088;&#1092;/" TargetMode="External"/><Relationship Id="rId4" Type="http://schemas.openxmlformats.org/officeDocument/2006/relationships/hyperlink" Target="https://&#1089;&#1074;&#1088;&#1094;.&#1088;&#1092;/" TargetMode="External"/><Relationship Id="rId5" Type="http://schemas.openxmlformats.org/officeDocument/2006/relationships/image" Target="../media/image47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5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2.png"/><Relationship Id="rId3" Type="http://schemas.openxmlformats.org/officeDocument/2006/relationships/image" Target="../media/image82.png"/><Relationship Id="rId4" Type="http://schemas.openxmlformats.org/officeDocument/2006/relationships/image" Target="../media/image82.png"/><Relationship Id="rId5" Type="http://schemas.openxmlformats.org/officeDocument/2006/relationships/image" Target="../media/image82.png"/><Relationship Id="rId6" Type="http://schemas.openxmlformats.org/officeDocument/2006/relationships/image" Target="../media/image82.png"/><Relationship Id="rId7" Type="http://schemas.openxmlformats.org/officeDocument/2006/relationships/image" Target="../media/image82.png"/><Relationship Id="rId8" Type="http://schemas.openxmlformats.org/officeDocument/2006/relationships/image" Target="../media/image82.png"/><Relationship Id="rId9" Type="http://schemas.openxmlformats.org/officeDocument/2006/relationships/image" Target="../media/image82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Relationship Id="rId12" Type="http://schemas.openxmlformats.org/officeDocument/2006/relationships/image" Target="../media/image83.png"/><Relationship Id="rId13" Type="http://schemas.openxmlformats.org/officeDocument/2006/relationships/image" Target="../media/image83.png"/><Relationship Id="rId14" Type="http://schemas.openxmlformats.org/officeDocument/2006/relationships/image" Target="../media/image83.png"/><Relationship Id="rId15" Type="http://schemas.openxmlformats.org/officeDocument/2006/relationships/image" Target="../media/image83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hyperlink" Target="https://viluchinsk-city.ru/housing/imushchestvennaya_podderzhka_SMP/index.php" TargetMode="External"/><Relationship Id="rId3" Type="http://schemas.openxmlformats.org/officeDocument/2006/relationships/hyperlink" Target="https://viluchinsk-city.ru/housing/imushchestvennaya_podderzhka_SMP/index.php" TargetMode="External"/><Relationship Id="rId4" Type="http://schemas.openxmlformats.org/officeDocument/2006/relationships/image" Target="../media/image85.png"/><Relationship Id="rId5" Type="http://schemas.openxmlformats.org/officeDocument/2006/relationships/image" Target="../media/image47.png"/><Relationship Id="rId6" Type="http://schemas.openxmlformats.org/officeDocument/2006/relationships/image" Target="../media/image86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21.png"/><Relationship Id="rId11" Type="http://schemas.openxmlformats.org/officeDocument/2006/relationships/image" Target="../media/image89.png"/><Relationship Id="rId1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1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1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90.png"/><Relationship Id="rId13" Type="http://schemas.openxmlformats.org/officeDocument/2006/relationships/image" Target="../media/image90.png"/><Relationship Id="rId14" Type="http://schemas.openxmlformats.org/officeDocument/2006/relationships/image" Target="../media/image90.png"/><Relationship Id="rId15" Type="http://schemas.openxmlformats.org/officeDocument/2006/relationships/slideLayout" Target="../slideLayouts/slideLayout1.xml"/><Relationship Id="rId16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91.wmf"/><Relationship Id="rId3" Type="http://schemas.openxmlformats.org/officeDocument/2006/relationships/oleObject" Target="../embeddings/oleObject2.bin"/><Relationship Id="rId4" Type="http://schemas.openxmlformats.org/officeDocument/2006/relationships/image" Target="../media/image92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93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94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94.wmf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95.wmf"/><Relationship Id="rId13" Type="http://schemas.openxmlformats.org/officeDocument/2006/relationships/image" Target="../media/image96.png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97.wmf"/><Relationship Id="rId16" Type="http://schemas.openxmlformats.org/officeDocument/2006/relationships/oleObject" Target="../embeddings/oleObject8.bin"/><Relationship Id="rId17" Type="http://schemas.openxmlformats.org/officeDocument/2006/relationships/image" Target="../media/image98.wmf"/><Relationship Id="rId18" Type="http://schemas.openxmlformats.org/officeDocument/2006/relationships/oleObject" Target="../embeddings/oleObject9.bin"/><Relationship Id="rId19" Type="http://schemas.openxmlformats.org/officeDocument/2006/relationships/image" Target="../media/image97.wmf"/><Relationship Id="rId20" Type="http://schemas.openxmlformats.org/officeDocument/2006/relationships/oleObject" Target="../embeddings/oleObject10.bin"/><Relationship Id="rId21" Type="http://schemas.openxmlformats.org/officeDocument/2006/relationships/image" Target="../media/image97.wmf"/><Relationship Id="rId22" Type="http://schemas.openxmlformats.org/officeDocument/2006/relationships/oleObject" Target="../embeddings/oleObject11.bin"/><Relationship Id="rId23" Type="http://schemas.openxmlformats.org/officeDocument/2006/relationships/image" Target="../media/image97.wmf"/><Relationship Id="rId24" Type="http://schemas.openxmlformats.org/officeDocument/2006/relationships/oleObject" Target="../embeddings/oleObject12.bin"/><Relationship Id="rId25" Type="http://schemas.openxmlformats.org/officeDocument/2006/relationships/image" Target="../media/image97.wmf"/><Relationship Id="rId26" Type="http://schemas.openxmlformats.org/officeDocument/2006/relationships/oleObject" Target="../embeddings/oleObject13.bin"/><Relationship Id="rId27" Type="http://schemas.openxmlformats.org/officeDocument/2006/relationships/image" Target="../media/image97.wmf"/><Relationship Id="rId28" Type="http://schemas.openxmlformats.org/officeDocument/2006/relationships/oleObject" Target="../embeddings/oleObject14.bin"/><Relationship Id="rId29" Type="http://schemas.openxmlformats.org/officeDocument/2006/relationships/image" Target="../media/image94.wmf"/><Relationship Id="rId30" Type="http://schemas.openxmlformats.org/officeDocument/2006/relationships/image" Target="../media/image99.png"/><Relationship Id="rId31" Type="http://schemas.openxmlformats.org/officeDocument/2006/relationships/slideLayout" Target="../slideLayouts/slideLayout1.xml"/><Relationship Id="rId32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98.wmf"/><Relationship Id="rId3" Type="http://schemas.openxmlformats.org/officeDocument/2006/relationships/oleObject" Target="../embeddings/oleObject2.bin"/><Relationship Id="rId4" Type="http://schemas.openxmlformats.org/officeDocument/2006/relationships/image" Target="../media/image100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1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02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03.wmf"/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98.wmf"/><Relationship Id="rId3" Type="http://schemas.openxmlformats.org/officeDocument/2006/relationships/oleObject" Target="../embeddings/oleObject2.bin"/><Relationship Id="rId4" Type="http://schemas.openxmlformats.org/officeDocument/2006/relationships/image" Target="../media/image106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7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08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09.wmf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110.wmf"/><Relationship Id="rId13" Type="http://schemas.openxmlformats.org/officeDocument/2006/relationships/image" Target="../media/image111.png"/><Relationship Id="rId14" Type="http://schemas.openxmlformats.org/officeDocument/2006/relationships/image" Target="../media/image112.png"/><Relationship Id="rId15" Type="http://schemas.openxmlformats.org/officeDocument/2006/relationships/image" Target="../media/image113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98.wmf"/><Relationship Id="rId3" Type="http://schemas.openxmlformats.org/officeDocument/2006/relationships/image" Target="../media/image113.png"/><Relationship Id="rId4" Type="http://schemas.openxmlformats.org/officeDocument/2006/relationships/image" Target="../media/image113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75.png"/><Relationship Id="rId5" Type="http://schemas.openxmlformats.org/officeDocument/2006/relationships/image" Target="../media/image123.png"/><Relationship Id="rId6" Type="http://schemas.openxmlformats.org/officeDocument/2006/relationships/image" Target="../media/image6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47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47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47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47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47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47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47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12.png"/><Relationship Id="rId20" Type="http://schemas.openxmlformats.org/officeDocument/2006/relationships/image" Target="../media/image12.png"/><Relationship Id="rId21" Type="http://schemas.openxmlformats.org/officeDocument/2006/relationships/image" Target="../media/image12.png"/><Relationship Id="rId22" Type="http://schemas.openxmlformats.org/officeDocument/2006/relationships/slideLayout" Target="../slideLayouts/slideLayout1.xml"/><Relationship Id="rId2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image" Target="../media/image1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2.jpe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chart" Target="../charts/chart3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12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6"/>
          <p:cNvSpPr/>
          <p:nvPr/>
        </p:nvSpPr>
        <p:spPr>
          <a:xfrm>
            <a:off x="7392960" y="147240"/>
            <a:ext cx="2371320" cy="110484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ВИЛЮЧИНСКИЙ ГОРОДСКОЙ ОКРУГ ЗАКРЫТОЕ АДМИНИСТРАТИВНО-ТЕРРИТОРИАЛЬНОЕ ОБРАЗОВАНИЕ ГОРОД ВИЛЮЧИНСК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" name="Рисунок 14"/>
          <p:cNvSpPr/>
          <p:nvPr/>
        </p:nvSpPr>
        <p:spPr>
          <a:xfrm>
            <a:off x="7634160" y="1340280"/>
            <a:ext cx="2151000" cy="2710800"/>
          </a:xfrm>
          <a:custGeom>
            <a:avLst/>
            <a:gdLst>
              <a:gd name="textAreaLeft" fmla="*/ 0 w 2151000"/>
              <a:gd name="textAreaRight" fmla="*/ 2153520 w 2151000"/>
              <a:gd name="textAreaTop" fmla="*/ 0 h 2710800"/>
              <a:gd name="textAreaBottom" fmla="*/ 2713320 h 2710800"/>
            </a:gdLst>
            <a:ahLst/>
            <a:rect l="textAreaLeft" t="textAreaTop" r="textAreaRight" b="textAreaBottom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5" name="Рисунок 15"/>
          <p:cNvSpPr/>
          <p:nvPr/>
        </p:nvSpPr>
        <p:spPr>
          <a:xfrm>
            <a:off x="627120" y="1340280"/>
            <a:ext cx="6886080" cy="3044520"/>
          </a:xfrm>
          <a:custGeom>
            <a:avLst/>
            <a:gdLst>
              <a:gd name="textAreaLeft" fmla="*/ 0 w 6886080"/>
              <a:gd name="textAreaRight" fmla="*/ 6888600 w 6886080"/>
              <a:gd name="textAreaTop" fmla="*/ 0 h 3044520"/>
              <a:gd name="textAreaBottom" fmla="*/ 3047040 h 3044520"/>
            </a:gdLst>
            <a:ahLst/>
            <a:rect l="textAreaLeft" t="textAreaTop" r="textAreaRight" b="textAreaBottom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6" name="TextBox 2"/>
          <p:cNvSpPr/>
          <p:nvPr/>
        </p:nvSpPr>
        <p:spPr>
          <a:xfrm>
            <a:off x="650880" y="4880520"/>
            <a:ext cx="9137160" cy="11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20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ГОРОДА ВИЛЮЧИНСКА КАМЧАТСКОГО КРАЯ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" name="TextBox 5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СОГЛАСОВАН ГЛАВОЙ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" name="TextBox 7"/>
          <p:cNvSpPr/>
          <p:nvPr/>
        </p:nvSpPr>
        <p:spPr>
          <a:xfrm>
            <a:off x="9290880" y="459720"/>
            <a:ext cx="221760" cy="13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x-none" sz="300" spc="-1" strike="noStrike">
                <a:solidFill>
                  <a:schemeClr val="dk1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9" name="Picture 4" descr=""/>
          <p:cNvPicPr/>
          <p:nvPr/>
        </p:nvPicPr>
        <p:blipFill>
          <a:blip r:embed="rId3"/>
          <a:stretch/>
        </p:blipFill>
        <p:spPr>
          <a:xfrm>
            <a:off x="9101880" y="147240"/>
            <a:ext cx="587160" cy="99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Скругленный прямоугольник 55"/>
          <p:cNvSpPr/>
          <p:nvPr/>
        </p:nvSpPr>
        <p:spPr>
          <a:xfrm>
            <a:off x="5305680" y="1429200"/>
            <a:ext cx="4495320" cy="107748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48" name="Скругленный прямоугольник 56"/>
          <p:cNvSpPr/>
          <p:nvPr/>
        </p:nvSpPr>
        <p:spPr>
          <a:xfrm>
            <a:off x="5305680" y="2692080"/>
            <a:ext cx="4495320" cy="107748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49" name="TextBox 2"/>
          <p:cNvSpPr/>
          <p:nvPr/>
        </p:nvSpPr>
        <p:spPr>
          <a:xfrm>
            <a:off x="627120" y="550080"/>
            <a:ext cx="731520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1500" spc="-1" strike="noStrike">
                <a:solidFill>
                  <a:schemeClr val="dk1"/>
                </a:solidFill>
                <a:latin typeface="Arial"/>
                <a:ea typeface="DejaVu Sans"/>
              </a:rPr>
              <a:t>ОЦЕНКА УСЛУГ ПО ЖИЗНЕОБЕСПЕЧЕНИЮ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0" name="Скругленный прямоугольник 1"/>
          <p:cNvSpPr/>
          <p:nvPr/>
        </p:nvSpPr>
        <p:spPr>
          <a:xfrm>
            <a:off x="627120" y="163800"/>
            <a:ext cx="21060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оценка услуг по жизнеобеспечению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1" name="PlaceHolder 1"/>
          <p:cNvSpPr>
            <a:spLocks noGrp="1"/>
          </p:cNvSpPr>
          <p:nvPr>
            <p:ph type="sldNum" idx="15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11CE7300-9628-40BB-9CFB-078A03B41B6C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2" name="Скругленный прямоугольник 22"/>
          <p:cNvSpPr/>
          <p:nvPr/>
        </p:nvSpPr>
        <p:spPr>
          <a:xfrm>
            <a:off x="627120" y="5217840"/>
            <a:ext cx="9173880" cy="107748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53" name="Скругленный прямоугольник 23"/>
          <p:cNvSpPr/>
          <p:nvPr/>
        </p:nvSpPr>
        <p:spPr>
          <a:xfrm>
            <a:off x="627120" y="1429200"/>
            <a:ext cx="4495320" cy="107748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54" name="TextBox 24"/>
          <p:cNvSpPr/>
          <p:nvPr/>
        </p:nvSpPr>
        <p:spPr>
          <a:xfrm>
            <a:off x="873000" y="1616040"/>
            <a:ext cx="33652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ТРАНСПОРТНОЕ ОБСЛУЖИВАНИЕ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5" name="Скругленный прямоугольник 31"/>
          <p:cNvSpPr/>
          <p:nvPr/>
        </p:nvSpPr>
        <p:spPr>
          <a:xfrm>
            <a:off x="627120" y="2692080"/>
            <a:ext cx="4495320" cy="107748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56" name="Скругленный прямоугольник 39"/>
          <p:cNvSpPr/>
          <p:nvPr/>
        </p:nvSpPr>
        <p:spPr>
          <a:xfrm>
            <a:off x="627120" y="3954960"/>
            <a:ext cx="4495320" cy="107748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57" name="TextBox 59"/>
          <p:cNvSpPr/>
          <p:nvPr/>
        </p:nvSpPr>
        <p:spPr>
          <a:xfrm>
            <a:off x="873000" y="2878920"/>
            <a:ext cx="33652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ОРГАНИЗАЦИЯ ЭЛЕКТРОСНАБЖЕНИЯ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8" name="TextBox 61"/>
          <p:cNvSpPr/>
          <p:nvPr/>
        </p:nvSpPr>
        <p:spPr>
          <a:xfrm>
            <a:off x="873000" y="4142880"/>
            <a:ext cx="33652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ОРГАНИЗАЦИЯ ВОДОСНАБЖЕНИЯ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9" name="TextBox 127"/>
          <p:cNvSpPr/>
          <p:nvPr/>
        </p:nvSpPr>
        <p:spPr>
          <a:xfrm>
            <a:off x="5551200" y="1616040"/>
            <a:ext cx="33652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ОРГАНИЗАЦИЯ ТЕПЛОСНАБЖЕНИЯ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60" name="TextBox 130"/>
          <p:cNvSpPr/>
          <p:nvPr/>
        </p:nvSpPr>
        <p:spPr>
          <a:xfrm>
            <a:off x="5551200" y="2878920"/>
            <a:ext cx="33652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КАЧЕСТВО АВТОМОБИЛЬНЫХ ДОРОГ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61" name="TextBox 133"/>
          <p:cNvSpPr/>
          <p:nvPr/>
        </p:nvSpPr>
        <p:spPr>
          <a:xfrm>
            <a:off x="627120" y="5404680"/>
            <a:ext cx="915804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ВЫВОДЫ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362" name="Диаграмма 136"/>
          <p:cNvGraphicFramePr/>
          <p:nvPr/>
        </p:nvGraphicFramePr>
        <p:xfrm>
          <a:off x="5551200" y="1848600"/>
          <a:ext cx="2768040" cy="5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63" name="Диаграмма 138"/>
          <p:cNvGraphicFramePr/>
          <p:nvPr/>
        </p:nvGraphicFramePr>
        <p:xfrm>
          <a:off x="5557320" y="3110400"/>
          <a:ext cx="2768040" cy="5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4" name="Диаграмма 142"/>
          <p:cNvGraphicFramePr/>
          <p:nvPr/>
        </p:nvGraphicFramePr>
        <p:xfrm>
          <a:off x="873000" y="1848600"/>
          <a:ext cx="2768040" cy="5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65" name="Диаграмма 143"/>
          <p:cNvGraphicFramePr/>
          <p:nvPr/>
        </p:nvGraphicFramePr>
        <p:xfrm>
          <a:off x="878760" y="3110400"/>
          <a:ext cx="2768040" cy="5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6" name="Диаграмма 144"/>
          <p:cNvGraphicFramePr/>
          <p:nvPr/>
        </p:nvGraphicFramePr>
        <p:xfrm>
          <a:off x="878760" y="4372200"/>
          <a:ext cx="2768040" cy="5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7" name="TextBox 3"/>
          <p:cNvSpPr/>
          <p:nvPr/>
        </p:nvSpPr>
        <p:spPr>
          <a:xfrm>
            <a:off x="873000" y="5721120"/>
            <a:ext cx="273348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171360" indent="-171360" defTabSz="4572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хорошее качество услуг электроснабжения, водоснабжения и теплоснабжения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68" name="TextBox 6"/>
          <p:cNvSpPr/>
          <p:nvPr/>
        </p:nvSpPr>
        <p:spPr>
          <a:xfrm>
            <a:off x="3862440" y="5716440"/>
            <a:ext cx="273348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171360" indent="-171360" defTabSz="4572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удовлетворительное качество услуг транспортного обслуживания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69" name="TextBox 7"/>
          <p:cNvSpPr/>
          <p:nvPr/>
        </p:nvSpPr>
        <p:spPr>
          <a:xfrm>
            <a:off x="6851880" y="5716440"/>
            <a:ext cx="273348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171360" indent="-171360" defTabSz="4572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плохое качество автомобильных дорог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0" name="TextBox 4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Скругленный прямоугольник 131"/>
          <p:cNvSpPr/>
          <p:nvPr/>
        </p:nvSpPr>
        <p:spPr>
          <a:xfrm>
            <a:off x="627120" y="1401480"/>
            <a:ext cx="6053760" cy="4903920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2" name="Скругленный прямоугольник 167"/>
          <p:cNvSpPr/>
          <p:nvPr/>
        </p:nvSpPr>
        <p:spPr>
          <a:xfrm>
            <a:off x="750600" y="1525320"/>
            <a:ext cx="2834280" cy="1462680"/>
          </a:xfrm>
          <a:prstGeom prst="roundRect">
            <a:avLst>
              <a:gd name="adj" fmla="val 1403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3" name="Скругленный прямоугольник 172"/>
          <p:cNvSpPr/>
          <p:nvPr/>
        </p:nvSpPr>
        <p:spPr>
          <a:xfrm>
            <a:off x="3722760" y="1525320"/>
            <a:ext cx="2834280" cy="1462680"/>
          </a:xfrm>
          <a:prstGeom prst="roundRect">
            <a:avLst>
              <a:gd name="adj" fmla="val 1403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4" name="Скругленный прямоугольник 190"/>
          <p:cNvSpPr/>
          <p:nvPr/>
        </p:nvSpPr>
        <p:spPr>
          <a:xfrm>
            <a:off x="750600" y="4714920"/>
            <a:ext cx="2834280" cy="1462680"/>
          </a:xfrm>
          <a:prstGeom prst="roundRect">
            <a:avLst>
              <a:gd name="adj" fmla="val 1403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5" name="Скругленный прямоугольник 191"/>
          <p:cNvSpPr/>
          <p:nvPr/>
        </p:nvSpPr>
        <p:spPr>
          <a:xfrm>
            <a:off x="3722760" y="4714920"/>
            <a:ext cx="2834280" cy="1462680"/>
          </a:xfrm>
          <a:prstGeom prst="roundRect">
            <a:avLst>
              <a:gd name="adj" fmla="val 1403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6" name="Скругленный прямоугольник 196"/>
          <p:cNvSpPr/>
          <p:nvPr/>
        </p:nvSpPr>
        <p:spPr>
          <a:xfrm>
            <a:off x="750600" y="3120120"/>
            <a:ext cx="2834280" cy="1462680"/>
          </a:xfrm>
          <a:prstGeom prst="roundRect">
            <a:avLst>
              <a:gd name="adj" fmla="val 1403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7" name="Скругленный прямоугольник 197"/>
          <p:cNvSpPr/>
          <p:nvPr/>
        </p:nvSpPr>
        <p:spPr>
          <a:xfrm>
            <a:off x="3722760" y="3120120"/>
            <a:ext cx="2834280" cy="1462680"/>
          </a:xfrm>
          <a:prstGeom prst="roundRect">
            <a:avLst>
              <a:gd name="adj" fmla="val 1403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378" name="Рисунок 243" descr="Центр обработки вызовов со сплошной заливкой"/>
          <p:cNvPicPr/>
          <p:nvPr/>
        </p:nvPicPr>
        <p:blipFill>
          <a:blip r:embed="rId1"/>
          <a:stretch/>
        </p:blipFill>
        <p:spPr>
          <a:xfrm>
            <a:off x="9321480" y="40316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379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КРАЕВЕДЧЕСКИЙ МУЗЕЙ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0" name="Скругленный прямоугольник 1"/>
          <p:cNvSpPr/>
          <p:nvPr/>
        </p:nvSpPr>
        <p:spPr>
          <a:xfrm>
            <a:off x="627120" y="163800"/>
            <a:ext cx="6627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туризм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1" name="PlaceHolder 1"/>
          <p:cNvSpPr>
            <a:spLocks noGrp="1"/>
          </p:cNvSpPr>
          <p:nvPr>
            <p:ph type="sldNum" idx="16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F515E0F-11B1-4B25-B13B-ABF66646FBB8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2" name="Скругленный прямоугольник 134"/>
          <p:cNvSpPr/>
          <p:nvPr/>
        </p:nvSpPr>
        <p:spPr>
          <a:xfrm>
            <a:off x="6835320" y="1429200"/>
            <a:ext cx="2965680" cy="1113480"/>
          </a:xfrm>
          <a:prstGeom prst="roundRect">
            <a:avLst>
              <a:gd name="adj" fmla="val 2270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83" name="Скругленный прямоугольник 140"/>
          <p:cNvSpPr/>
          <p:nvPr/>
        </p:nvSpPr>
        <p:spPr>
          <a:xfrm>
            <a:off x="6835320" y="2680200"/>
            <a:ext cx="2965680" cy="1113480"/>
          </a:xfrm>
          <a:prstGeom prst="roundRect">
            <a:avLst>
              <a:gd name="adj" fmla="val 24486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84" name="Скругленный прямоугольник 146"/>
          <p:cNvSpPr/>
          <p:nvPr/>
        </p:nvSpPr>
        <p:spPr>
          <a:xfrm>
            <a:off x="6835320" y="3931200"/>
            <a:ext cx="2965680" cy="1113480"/>
          </a:xfrm>
          <a:prstGeom prst="roundRect">
            <a:avLst>
              <a:gd name="adj" fmla="val 2359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85" name="Скругленный прямоугольник 152"/>
          <p:cNvSpPr/>
          <p:nvPr/>
        </p:nvSpPr>
        <p:spPr>
          <a:xfrm>
            <a:off x="6835320" y="5181840"/>
            <a:ext cx="2965680" cy="1113480"/>
          </a:xfrm>
          <a:prstGeom prst="roundRect">
            <a:avLst>
              <a:gd name="adj" fmla="val 25377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86" name="TextBox 187"/>
          <p:cNvSpPr/>
          <p:nvPr/>
        </p:nvSpPr>
        <p:spPr>
          <a:xfrm>
            <a:off x="2652120" y="2688840"/>
            <a:ext cx="83520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Адрес:</a:t>
            </a:r>
            <a:br>
              <a:rPr sz="700"/>
            </a:b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ул. Приморская, 6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7" name="TextBox 189"/>
          <p:cNvSpPr/>
          <p:nvPr/>
        </p:nvSpPr>
        <p:spPr>
          <a:xfrm>
            <a:off x="5612400" y="2473560"/>
            <a:ext cx="94464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en-US" sz="700" spc="-1" strike="noStrike">
                <a:solidFill>
                  <a:srgbClr val="4756a0"/>
                </a:solidFill>
                <a:latin typeface="Arial"/>
                <a:ea typeface="DejaVu Sans"/>
              </a:rPr>
              <a:t>1-</a:t>
            </a: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Й ЗАЛ</a:t>
            </a:r>
            <a:br>
              <a:rPr sz="700"/>
            </a:b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 «ПРИРОДА КАМЧАТСКОГО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КРАЯ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8" name="TextBox 194"/>
          <p:cNvSpPr/>
          <p:nvPr/>
        </p:nvSpPr>
        <p:spPr>
          <a:xfrm>
            <a:off x="2652120" y="5665320"/>
            <a:ext cx="69156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СОЗДАНИЕ БАЗЫ ПОДВОДНЫХ СИЛ ТОФ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9" name="TextBox 195"/>
          <p:cNvSpPr/>
          <p:nvPr/>
        </p:nvSpPr>
        <p:spPr>
          <a:xfrm>
            <a:off x="5612400" y="5878440"/>
            <a:ext cx="87804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СУДОРЕМОНТНЫЙ ЗАВОД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0" name="TextBox 200"/>
          <p:cNvSpPr/>
          <p:nvPr/>
        </p:nvSpPr>
        <p:spPr>
          <a:xfrm>
            <a:off x="2652120" y="4070520"/>
            <a:ext cx="69156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2-Й ЗАЛ «ОСВОЕНИЕ КАМЧАТСКОГО КРАЯ»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1" name="TextBox 201"/>
          <p:cNvSpPr/>
          <p:nvPr/>
        </p:nvSpPr>
        <p:spPr>
          <a:xfrm>
            <a:off x="5612400" y="3963960"/>
            <a:ext cx="87804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3-Й ЗАЛ</a:t>
            </a:r>
            <a:br>
              <a:rPr sz="700"/>
            </a:b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 «ИСТОРИЯ ОБРАЗОВАНИЯ ГОРОДА ВИЛЮЧИНСКА»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2" name="TextBox 202"/>
          <p:cNvSpPr/>
          <p:nvPr/>
        </p:nvSpPr>
        <p:spPr>
          <a:xfrm>
            <a:off x="7050960" y="1906920"/>
            <a:ext cx="12657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11 554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человека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3" name="TextBox 203"/>
          <p:cNvSpPr/>
          <p:nvPr/>
        </p:nvSpPr>
        <p:spPr>
          <a:xfrm>
            <a:off x="7050960" y="2284920"/>
            <a:ext cx="213228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посетило музей в 2024 году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94" name="Рисунок 207" descr="Банк со сплошной заливкой"/>
          <p:cNvPicPr/>
          <p:nvPr/>
        </p:nvPicPr>
        <p:blipFill>
          <a:blip r:embed="rId2"/>
          <a:stretch/>
        </p:blipFill>
        <p:spPr>
          <a:xfrm>
            <a:off x="9326880" y="15026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395" name="TextBox 209"/>
          <p:cNvSpPr/>
          <p:nvPr/>
        </p:nvSpPr>
        <p:spPr>
          <a:xfrm>
            <a:off x="7050960" y="3159000"/>
            <a:ext cx="18921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220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экскурсий, лекций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6" name="TextBox 210"/>
          <p:cNvSpPr/>
          <p:nvPr/>
        </p:nvSpPr>
        <p:spPr>
          <a:xfrm>
            <a:off x="7050960" y="3537000"/>
            <a:ext cx="147888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проведено в 2024 году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7" name="TextBox 219"/>
          <p:cNvSpPr/>
          <p:nvPr/>
        </p:nvSpPr>
        <p:spPr>
          <a:xfrm>
            <a:off x="7050960" y="440964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9 750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человек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8" name="TextBox 220"/>
          <p:cNvSpPr/>
          <p:nvPr/>
        </p:nvSpPr>
        <p:spPr>
          <a:xfrm>
            <a:off x="7050960" y="4788000"/>
            <a:ext cx="1995480" cy="1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в 2024 году обслужено экскурсиями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9" name="TextBox 233"/>
          <p:cNvSpPr/>
          <p:nvPr/>
        </p:nvSpPr>
        <p:spPr>
          <a:xfrm>
            <a:off x="7050960" y="5313600"/>
            <a:ext cx="2218320" cy="92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600" spc="-21" strike="noStrike">
                <a:solidFill>
                  <a:srgbClr val="4756a0"/>
                </a:solidFill>
                <a:latin typeface="Arial"/>
                <a:ea typeface="DejaVu Sans"/>
              </a:rPr>
              <a:t>17 867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предметов (единиц)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0" lang="ru-RU" sz="900" spc="-21" strike="noStrike">
                <a:solidFill>
                  <a:srgbClr val="4756a0"/>
                </a:solidFill>
                <a:latin typeface="Arial"/>
                <a:ea typeface="DejaVu Sans"/>
              </a:rPr>
              <a:t>хранится  </a:t>
            </a:r>
            <a:br>
              <a:rPr sz="900"/>
            </a:br>
            <a:r>
              <a:rPr b="0" lang="ru-RU" sz="900" spc="-21" strike="noStrike">
                <a:solidFill>
                  <a:srgbClr val="4756a0"/>
                </a:solidFill>
                <a:latin typeface="Arial"/>
                <a:ea typeface="DejaVu Sans"/>
              </a:rPr>
              <a:t>в музейных фондах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00" name="Рисунок 241" descr="Пользователь со сплошной заливкой"/>
          <p:cNvPicPr/>
          <p:nvPr/>
        </p:nvPicPr>
        <p:blipFill>
          <a:blip r:embed="rId3"/>
          <a:stretch/>
        </p:blipFill>
        <p:spPr>
          <a:xfrm>
            <a:off x="9321480" y="277956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401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02" name="Picture 2" descr=""/>
          <p:cNvPicPr/>
          <p:nvPr/>
        </p:nvPicPr>
        <p:blipFill>
          <a:blip r:embed="rId4"/>
          <a:srcRect l="9855" t="11959" r="17824" b="6334"/>
          <a:stretch/>
        </p:blipFill>
        <p:spPr>
          <a:xfrm>
            <a:off x="830520" y="1646280"/>
            <a:ext cx="1629720" cy="125352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3" descr=""/>
          <p:cNvPicPr/>
          <p:nvPr/>
        </p:nvPicPr>
        <p:blipFill>
          <a:blip r:embed="rId5"/>
          <a:stretch/>
        </p:blipFill>
        <p:spPr>
          <a:xfrm>
            <a:off x="3852000" y="1630800"/>
            <a:ext cx="1571400" cy="11750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4" descr=""/>
          <p:cNvPicPr/>
          <p:nvPr/>
        </p:nvPicPr>
        <p:blipFill>
          <a:blip r:embed="rId6"/>
          <a:stretch/>
        </p:blipFill>
        <p:spPr>
          <a:xfrm>
            <a:off x="838800" y="3247560"/>
            <a:ext cx="1621440" cy="124920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5" descr=""/>
          <p:cNvPicPr/>
          <p:nvPr/>
        </p:nvPicPr>
        <p:blipFill>
          <a:blip r:embed="rId7"/>
          <a:stretch/>
        </p:blipFill>
        <p:spPr>
          <a:xfrm>
            <a:off x="3852000" y="3238200"/>
            <a:ext cx="1571400" cy="124848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6" descr=""/>
          <p:cNvPicPr/>
          <p:nvPr/>
        </p:nvPicPr>
        <p:blipFill>
          <a:blip r:embed="rId8"/>
          <a:stretch/>
        </p:blipFill>
        <p:spPr>
          <a:xfrm>
            <a:off x="876240" y="4852080"/>
            <a:ext cx="1584000" cy="12394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7" descr=""/>
          <p:cNvPicPr/>
          <p:nvPr/>
        </p:nvPicPr>
        <p:blipFill>
          <a:blip r:embed="rId9"/>
          <a:stretch/>
        </p:blipFill>
        <p:spPr>
          <a:xfrm>
            <a:off x="3852000" y="4852080"/>
            <a:ext cx="1571400" cy="1239480"/>
          </a:xfrm>
          <a:prstGeom prst="rect">
            <a:avLst/>
          </a:prstGeom>
          <a:ln w="0">
            <a:noFill/>
          </a:ln>
        </p:spPr>
      </p:pic>
      <p:pic>
        <p:nvPicPr>
          <p:cNvPr id="408" name="Рисунок 54" descr="Поиск запасов со сплошной заливкой"/>
          <p:cNvPicPr/>
          <p:nvPr/>
        </p:nvPicPr>
        <p:blipFill>
          <a:blip r:embed="rId10"/>
          <a:stretch/>
        </p:blipFill>
        <p:spPr>
          <a:xfrm>
            <a:off x="9326880" y="5287680"/>
            <a:ext cx="357480" cy="35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Скругленный прямоугольник 41"/>
          <p:cNvSpPr/>
          <p:nvPr/>
        </p:nvSpPr>
        <p:spPr>
          <a:xfrm>
            <a:off x="6827760" y="1963080"/>
            <a:ext cx="2678400" cy="2036160"/>
          </a:xfrm>
          <a:prstGeom prst="roundRect">
            <a:avLst>
              <a:gd name="adj" fmla="val 5164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10" name="TextBox 2"/>
          <p:cNvSpPr/>
          <p:nvPr/>
        </p:nvSpPr>
        <p:spPr>
          <a:xfrm>
            <a:off x="627120" y="550080"/>
            <a:ext cx="435348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rgbClr val="4756a0"/>
                </a:solidFill>
                <a:latin typeface="Arial"/>
                <a:ea typeface="DejaVu Sans"/>
              </a:rPr>
              <a:t>ГОРНОЛЫЖНЫЙ КОМПЛЕКС МБУДО СШ № 2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1" name="Скругленный прямоугольник 1"/>
          <p:cNvSpPr/>
          <p:nvPr/>
        </p:nvSpPr>
        <p:spPr>
          <a:xfrm>
            <a:off x="627120" y="163800"/>
            <a:ext cx="6627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туризм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2" name="PlaceHolder 1"/>
          <p:cNvSpPr>
            <a:spLocks noGrp="1"/>
          </p:cNvSpPr>
          <p:nvPr>
            <p:ph type="sldNum" idx="17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95623F9-F925-410D-98DC-91907ED2DF3B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3" name="Рисунок 56" descr="Маркер со сплошной заливкой"/>
          <p:cNvPicPr/>
          <p:nvPr/>
        </p:nvPicPr>
        <p:blipFill>
          <a:blip r:embed="rId1"/>
          <a:stretch/>
        </p:blipFill>
        <p:spPr>
          <a:xfrm>
            <a:off x="6185880" y="339480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414" name="TextBox 3"/>
          <p:cNvSpPr/>
          <p:nvPr/>
        </p:nvSpPr>
        <p:spPr>
          <a:xfrm>
            <a:off x="627120" y="6607440"/>
            <a:ext cx="37746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15" name="Picture 3" descr=""/>
          <p:cNvPicPr/>
          <p:nvPr/>
        </p:nvPicPr>
        <p:blipFill>
          <a:blip r:embed="rId2"/>
          <a:stretch/>
        </p:blipFill>
        <p:spPr>
          <a:xfrm>
            <a:off x="627120" y="780840"/>
            <a:ext cx="4353480" cy="3112560"/>
          </a:xfrm>
          <a:prstGeom prst="rect">
            <a:avLst/>
          </a:prstGeom>
          <a:ln w="3240">
            <a:solidFill>
              <a:srgbClr val="4756a0"/>
            </a:solidFill>
            <a:miter/>
          </a:ln>
        </p:spPr>
      </p:pic>
      <p:pic>
        <p:nvPicPr>
          <p:cNvPr id="416" name="Picture 4" descr=""/>
          <p:cNvPicPr/>
          <p:nvPr/>
        </p:nvPicPr>
        <p:blipFill>
          <a:blip r:embed="rId3"/>
          <a:stretch/>
        </p:blipFill>
        <p:spPr>
          <a:xfrm>
            <a:off x="627120" y="3896280"/>
            <a:ext cx="4359600" cy="263700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5" descr=""/>
          <p:cNvPicPr/>
          <p:nvPr/>
        </p:nvPicPr>
        <p:blipFill>
          <a:blip r:embed="rId4"/>
          <a:stretch/>
        </p:blipFill>
        <p:spPr>
          <a:xfrm>
            <a:off x="4983120" y="780840"/>
            <a:ext cx="4670640" cy="5752440"/>
          </a:xfrm>
          <a:prstGeom prst="rect">
            <a:avLst/>
          </a:prstGeom>
          <a:ln w="9360">
            <a:solidFill>
              <a:srgbClr val="4756a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Скругленный прямоугольник 134"/>
          <p:cNvSpPr/>
          <p:nvPr/>
        </p:nvSpPr>
        <p:spPr>
          <a:xfrm>
            <a:off x="6835320" y="1429200"/>
            <a:ext cx="2965680" cy="4875840"/>
          </a:xfrm>
          <a:prstGeom prst="roundRect">
            <a:avLst>
              <a:gd name="adj" fmla="val 7036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19" name="Скругленный прямоугольник 131"/>
          <p:cNvSpPr/>
          <p:nvPr/>
        </p:nvSpPr>
        <p:spPr>
          <a:xfrm>
            <a:off x="627120" y="1401480"/>
            <a:ext cx="6053760" cy="4903920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20" name="Скругленный прямоугольник 196"/>
          <p:cNvSpPr/>
          <p:nvPr/>
        </p:nvSpPr>
        <p:spPr>
          <a:xfrm>
            <a:off x="750600" y="1525320"/>
            <a:ext cx="2841480" cy="2258280"/>
          </a:xfrm>
          <a:prstGeom prst="roundRect">
            <a:avLst>
              <a:gd name="adj" fmla="val 829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latin typeface="Calibri"/>
                <a:ea typeface="DejaVu Sans"/>
              </a:rPr>
              <a:t>ВОЕННО-ТАКТИЧЕСКАЯ ИГРА "КУРИЛЬСКИЙ ДЕСАНТ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1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rgbClr val="4756a0"/>
                </a:solidFill>
                <a:latin typeface="Arial"/>
                <a:ea typeface="DejaVu Sans"/>
              </a:rPr>
              <a:t>ЕЖЕГОДНЫЙ МЕЖМУНИЦИПАЛЬНЫЙ ФЕСТИВАЛЬ «СУРОВАЯ РОМАНТИКА»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2" name="Скругленный прямоугольник 1"/>
          <p:cNvSpPr/>
          <p:nvPr/>
        </p:nvSpPr>
        <p:spPr>
          <a:xfrm>
            <a:off x="627120" y="163800"/>
            <a:ext cx="6627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туризм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3" name="PlaceHolder 1"/>
          <p:cNvSpPr>
            <a:spLocks noGrp="1"/>
          </p:cNvSpPr>
          <p:nvPr>
            <p:ph type="sldNum" idx="18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E5341BBC-3952-4982-8C18-E47D90A6DE31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4" name="Скругленный прямоугольник 3"/>
          <p:cNvSpPr/>
          <p:nvPr/>
        </p:nvSpPr>
        <p:spPr>
          <a:xfrm>
            <a:off x="756720" y="3919320"/>
            <a:ext cx="2841480" cy="2258280"/>
          </a:xfrm>
          <a:prstGeom prst="roundRect">
            <a:avLst>
              <a:gd name="adj" fmla="val 829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25" name="Скругленный прямоугольник 6"/>
          <p:cNvSpPr/>
          <p:nvPr/>
        </p:nvSpPr>
        <p:spPr>
          <a:xfrm>
            <a:off x="3725280" y="1525320"/>
            <a:ext cx="2823480" cy="2258280"/>
          </a:xfrm>
          <a:prstGeom prst="roundRect">
            <a:avLst>
              <a:gd name="adj" fmla="val 829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26" name="Скругленный прямоугольник 7"/>
          <p:cNvSpPr/>
          <p:nvPr/>
        </p:nvSpPr>
        <p:spPr>
          <a:xfrm>
            <a:off x="3725280" y="3919320"/>
            <a:ext cx="2823480" cy="2258280"/>
          </a:xfrm>
          <a:prstGeom prst="roundRect">
            <a:avLst>
              <a:gd name="adj" fmla="val 8297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27" name="TextBox 4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28" name="Picture 2" descr=""/>
          <p:cNvPicPr/>
          <p:nvPr/>
        </p:nvPicPr>
        <p:blipFill>
          <a:blip r:embed="rId1"/>
          <a:stretch/>
        </p:blipFill>
        <p:spPr>
          <a:xfrm>
            <a:off x="6978600" y="1525320"/>
            <a:ext cx="2723400" cy="2391480"/>
          </a:xfrm>
          <a:prstGeom prst="rect">
            <a:avLst/>
          </a:prstGeom>
          <a:ln w="0">
            <a:noFill/>
          </a:ln>
        </p:spPr>
      </p:pic>
      <p:sp>
        <p:nvSpPr>
          <p:cNvPr id="429" name="TextBox 26"/>
          <p:cNvSpPr/>
          <p:nvPr/>
        </p:nvSpPr>
        <p:spPr>
          <a:xfrm>
            <a:off x="7145280" y="3633480"/>
            <a:ext cx="2557080" cy="19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«Суровая романтика» — это межмуниципальный фестиваль, который проходит ежегодно в Вилючинске в конце сентября.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981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Цели фестиваля: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ts val="981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повышение престижа военной службы;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ts val="981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развитие у молодёжи интереса к военной истории;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ts val="981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формирование общероссийской идентичности на основе гражданско-патриотического и духовно-нравственного воспитания молодёжи.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981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В рамках фестиваля проходят культурные, патриотические и спортивные мероприятия.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30" name="TextBox 28"/>
          <p:cNvSpPr/>
          <p:nvPr/>
        </p:nvSpPr>
        <p:spPr>
          <a:xfrm>
            <a:off x="812160" y="1595520"/>
            <a:ext cx="255204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ВОЕННО-СПОРТИВНО-ТАКТИЧЕСКИЕ ИГРЫ </a:t>
            </a:r>
            <a:br>
              <a:rPr sz="800"/>
            </a:b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«ЮНАРМЕЙСКАЯ ГОНКА» И </a:t>
            </a:r>
            <a:br>
              <a:rPr sz="800"/>
            </a:b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«КУРИЛЬСКИЙ ДЕСАНТ»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31" name="Picture 2" descr=""/>
          <p:cNvPicPr/>
          <p:nvPr/>
        </p:nvPicPr>
        <p:blipFill>
          <a:blip r:embed="rId2"/>
          <a:stretch/>
        </p:blipFill>
        <p:spPr>
          <a:xfrm flipH="1">
            <a:off x="862920" y="1991880"/>
            <a:ext cx="2552040" cy="1434600"/>
          </a:xfrm>
          <a:prstGeom prst="rect">
            <a:avLst/>
          </a:prstGeom>
          <a:ln w="0">
            <a:noFill/>
          </a:ln>
        </p:spPr>
      </p:pic>
      <p:sp>
        <p:nvSpPr>
          <p:cNvPr id="432" name="TextBox 16"/>
          <p:cNvSpPr/>
          <p:nvPr/>
        </p:nvSpPr>
        <p:spPr>
          <a:xfrm>
            <a:off x="3803040" y="1654200"/>
            <a:ext cx="218412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en-US" sz="800" spc="-1" strike="noStrike">
                <a:solidFill>
                  <a:srgbClr val="4756a0"/>
                </a:solidFill>
                <a:latin typeface="Arial"/>
                <a:ea typeface="DejaVu Sans"/>
              </a:rPr>
              <a:t>SUP</a:t>
            </a: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-ПАРАД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33" name="Picture 3" descr=""/>
          <p:cNvPicPr/>
          <p:nvPr/>
        </p:nvPicPr>
        <p:blipFill>
          <a:blip r:embed="rId3"/>
          <a:stretch/>
        </p:blipFill>
        <p:spPr>
          <a:xfrm>
            <a:off x="3813120" y="1991880"/>
            <a:ext cx="2593080" cy="1436040"/>
          </a:xfrm>
          <a:prstGeom prst="rect">
            <a:avLst/>
          </a:prstGeom>
          <a:ln w="0">
            <a:noFill/>
          </a:ln>
        </p:spPr>
      </p:pic>
      <p:sp>
        <p:nvSpPr>
          <p:cNvPr id="434" name="TextBox 19"/>
          <p:cNvSpPr/>
          <p:nvPr/>
        </p:nvSpPr>
        <p:spPr>
          <a:xfrm>
            <a:off x="860400" y="4000320"/>
            <a:ext cx="218232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МАССОВОЕ ВОСХОЖДЕНИЕ НА СОПКУ КОЛДУНИХА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35" name="Picture 4" descr=""/>
          <p:cNvPicPr/>
          <p:nvPr/>
        </p:nvPicPr>
        <p:blipFill>
          <a:blip r:embed="rId4"/>
          <a:stretch/>
        </p:blipFill>
        <p:spPr>
          <a:xfrm>
            <a:off x="860400" y="4330080"/>
            <a:ext cx="2503800" cy="1674720"/>
          </a:xfrm>
          <a:prstGeom prst="rect">
            <a:avLst/>
          </a:prstGeom>
          <a:ln w="0">
            <a:noFill/>
          </a:ln>
        </p:spPr>
      </p:pic>
      <p:sp>
        <p:nvSpPr>
          <p:cNvPr id="436" name="TextBox 21"/>
          <p:cNvSpPr/>
          <p:nvPr/>
        </p:nvSpPr>
        <p:spPr>
          <a:xfrm>
            <a:off x="3803040" y="4059000"/>
            <a:ext cx="251928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ЯРМАРКА-ВЫСТАВКА ВЫХОДНОГО ДНЯ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37" name="Picture 6" descr="Y:\Общая\ОБМЕН\ИНВЕСТИЦИИ\СОПРОВОЖДЕНИЕ ИНВЕСТИЦИОННЫХ ПРОЕКТОВ\ИНВЕСТИЦИОННЫЙ ПРОФИЛЬ\ФОТО\ярм.png"/>
          <p:cNvPicPr/>
          <p:nvPr/>
        </p:nvPicPr>
        <p:blipFill>
          <a:blip r:embed="rId5"/>
          <a:stretch/>
        </p:blipFill>
        <p:spPr>
          <a:xfrm>
            <a:off x="3803040" y="4301280"/>
            <a:ext cx="2593080" cy="167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Скругленный прямоугольник 2"/>
          <p:cNvSpPr/>
          <p:nvPr/>
        </p:nvSpPr>
        <p:spPr>
          <a:xfrm>
            <a:off x="641160" y="1407240"/>
            <a:ext cx="2932200" cy="111348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1050" spc="-1" strike="noStrike">
                <a:solidFill>
                  <a:schemeClr val="lt1"/>
                </a:solidFill>
                <a:latin typeface="Arial"/>
                <a:ea typeface="DejaVu Sans"/>
              </a:rPr>
              <a:t>ВЫВОД</a:t>
            </a:r>
            <a:endParaRPr b="0" lang="ru-RU" sz="10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39" name="Скругленный прямоугольник 3"/>
          <p:cNvSpPr/>
          <p:nvPr/>
        </p:nvSpPr>
        <p:spPr>
          <a:xfrm>
            <a:off x="641160" y="2670120"/>
            <a:ext cx="2932200" cy="111348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1050" spc="-1" strike="noStrike">
                <a:solidFill>
                  <a:schemeClr val="lt1"/>
                </a:solidFill>
                <a:latin typeface="Arial"/>
                <a:ea typeface="DejaVu Sans"/>
              </a:rPr>
              <a:t>ОСНОВНЫЕ ТРУДНОСТИ</a:t>
            </a:r>
            <a:endParaRPr b="0" lang="ru-RU" sz="105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050" spc="-1" strike="noStrike">
                <a:solidFill>
                  <a:schemeClr val="lt1"/>
                </a:solidFill>
                <a:latin typeface="Arial"/>
                <a:ea typeface="DejaVu Sans"/>
              </a:rPr>
              <a:t>при реализации инвестиционных проектов</a:t>
            </a:r>
            <a:endParaRPr b="0" lang="ru-RU" sz="10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0" name="Скругленный прямоугольник 10"/>
          <p:cNvSpPr/>
          <p:nvPr/>
        </p:nvSpPr>
        <p:spPr>
          <a:xfrm>
            <a:off x="641160" y="3933360"/>
            <a:ext cx="2932200" cy="111348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1050" spc="-1" strike="noStrike">
                <a:solidFill>
                  <a:schemeClr val="lt1"/>
                </a:solidFill>
                <a:latin typeface="Arial"/>
                <a:ea typeface="DejaVu Sans"/>
              </a:rPr>
              <a:t>ГЛАВНАЯ ПРИЧИНА </a:t>
            </a:r>
            <a:endParaRPr b="0" lang="ru-RU" sz="105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050" spc="-1" strike="noStrike">
                <a:solidFill>
                  <a:schemeClr val="lt1"/>
                </a:solidFill>
                <a:latin typeface="Arial"/>
                <a:ea typeface="DejaVu Sans"/>
              </a:rPr>
              <a:t>по которой компании                          не реализуют инвестиционные проекты</a:t>
            </a:r>
            <a:endParaRPr b="0" lang="ru-RU" sz="10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1" name="Скругленный прямоугольник 11"/>
          <p:cNvSpPr/>
          <p:nvPr/>
        </p:nvSpPr>
        <p:spPr>
          <a:xfrm>
            <a:off x="641160" y="5196240"/>
            <a:ext cx="2932200" cy="111348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1050" spc="-1" strike="noStrike">
                <a:solidFill>
                  <a:schemeClr val="lt1"/>
                </a:solidFill>
                <a:latin typeface="Arial"/>
                <a:ea typeface="DejaVu Sans"/>
              </a:rPr>
              <a:t>ПРОЧИЕ ВЫВОДЫ</a:t>
            </a:r>
            <a:endParaRPr b="0" lang="ru-RU" sz="10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2" name="Скругленный прямоугольник 31"/>
          <p:cNvSpPr/>
          <p:nvPr/>
        </p:nvSpPr>
        <p:spPr>
          <a:xfrm>
            <a:off x="3731400" y="5196240"/>
            <a:ext cx="6059160" cy="1113480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Необходимо снятие обременения с территории населенного пункта г. Вилючинска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Необходимо создание/модернизация инженерной инфраструктуры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Необходимо развивать бизнес-инфраструктуру (Технопарки, бизнес-инкубаторы, ОЭЗ)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3" name="TextBox 4"/>
          <p:cNvSpPr/>
          <p:nvPr/>
        </p:nvSpPr>
        <p:spPr>
          <a:xfrm>
            <a:off x="627120" y="550080"/>
            <a:ext cx="915804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1500" spc="-1" strike="noStrike">
                <a:solidFill>
                  <a:schemeClr val="dk1"/>
                </a:solidFill>
                <a:latin typeface="Arial"/>
                <a:ea typeface="DejaVu Sans"/>
              </a:rPr>
              <a:t>ПОЗИЦИЯ</a:t>
            </a:r>
            <a:r>
              <a:rPr b="1" lang="x-none" sz="24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1" lang="x-none" sz="1500" spc="-1" strike="noStrike">
                <a:solidFill>
                  <a:schemeClr val="dk1"/>
                </a:solidFill>
                <a:latin typeface="Arial"/>
                <a:ea typeface="DejaVu Sans"/>
              </a:rPr>
              <a:t>ПРЕДПРИНИМАТЕЛЕЙ</a:t>
            </a:r>
            <a:r>
              <a:rPr b="0" lang="en-US" sz="1500" spc="-1" strike="noStrike">
                <a:solidFill>
                  <a:schemeClr val="dk1"/>
                </a:solidFill>
                <a:latin typeface="Arial"/>
                <a:ea typeface="DejaVu Sans"/>
              </a:rPr>
              <a:t>*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4" name="Скругленный прямоугольник 5"/>
          <p:cNvSpPr/>
          <p:nvPr/>
        </p:nvSpPr>
        <p:spPr>
          <a:xfrm>
            <a:off x="627120" y="163800"/>
            <a:ext cx="1717200" cy="23436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позиция предпринимателей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5" name="PlaceHolder 1"/>
          <p:cNvSpPr>
            <a:spLocks noGrp="1"/>
          </p:cNvSpPr>
          <p:nvPr>
            <p:ph type="sldNum" idx="19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A72F5FE-4BB8-4B0D-8B5F-8A8DD640CD4C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Скругленный прямоугольник 13"/>
          <p:cNvSpPr/>
          <p:nvPr/>
        </p:nvSpPr>
        <p:spPr>
          <a:xfrm>
            <a:off x="3731400" y="3919320"/>
            <a:ext cx="6059160" cy="1113480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Ограничения связанные со статусом ЗАТО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7" name="Скругленный прямоугольник 14"/>
          <p:cNvSpPr/>
          <p:nvPr/>
        </p:nvSpPr>
        <p:spPr>
          <a:xfrm>
            <a:off x="3731400" y="2670120"/>
            <a:ext cx="6059160" cy="1113480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Сложности с оформлением документов (ограничения связанные со статусом ЗАТО)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Финансовые сложности (необходимость использования заемных средств для развития бизнеса)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Трудности с созданием/модернизацией инженерной инфраструктуры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Отсутствие свободных площадей пригодных для ведения бизнеса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8" name="Скругленный прямоугольник 15"/>
          <p:cNvSpPr/>
          <p:nvPr/>
        </p:nvSpPr>
        <p:spPr>
          <a:xfrm>
            <a:off x="3726000" y="1407240"/>
            <a:ext cx="6059160" cy="1113480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климат требует улучшений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9" name="TextBox 16"/>
          <p:cNvSpPr/>
          <p:nvPr/>
        </p:nvSpPr>
        <p:spPr>
          <a:xfrm>
            <a:off x="632520" y="6365160"/>
            <a:ext cx="363564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На основании опроса предпринимательского сообщества 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50" name="Рисунок 21" descr="Запрещено со сплошной заливкой"/>
          <p:cNvPicPr/>
          <p:nvPr/>
        </p:nvPicPr>
        <p:blipFill>
          <a:blip r:embed="rId1"/>
          <a:stretch/>
        </p:blipFill>
        <p:spPr>
          <a:xfrm>
            <a:off x="753120" y="30193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451" name="Рисунок 23" descr="Документ со сплошной заливкой"/>
          <p:cNvPicPr/>
          <p:nvPr/>
        </p:nvPicPr>
        <p:blipFill>
          <a:blip r:embed="rId2"/>
          <a:stretch/>
        </p:blipFill>
        <p:spPr>
          <a:xfrm>
            <a:off x="753120" y="55742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452" name="Рисунок 25" descr="Перемотка назад со сплошной заливкой"/>
          <p:cNvPicPr/>
          <p:nvPr/>
        </p:nvPicPr>
        <p:blipFill>
          <a:blip r:embed="rId3"/>
          <a:stretch/>
        </p:blipFill>
        <p:spPr>
          <a:xfrm rot="10800000">
            <a:off x="755640" y="17877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453" name="Рисунок 36" descr="Значок 1 со сплошной заливкой"/>
          <p:cNvPicPr/>
          <p:nvPr/>
        </p:nvPicPr>
        <p:blipFill>
          <a:blip r:embed="rId4"/>
          <a:stretch/>
        </p:blipFill>
        <p:spPr>
          <a:xfrm>
            <a:off x="753120" y="431388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454" name="TextBox 1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Скругленный прямоугольник 39"/>
          <p:cNvSpPr/>
          <p:nvPr/>
        </p:nvSpPr>
        <p:spPr>
          <a:xfrm>
            <a:off x="641160" y="1376640"/>
            <a:ext cx="4495320" cy="772920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ОСНОВНЫЕ ПРОБЛЕМЫ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6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АНАЛИЗ ИНТЕРВЬЮ АДМИНИСТРАЦИИ ВИЛЮЧИНСКОГО ГОРОДСКОГО ОКРУГА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7" name="Скругленный прямоугольник 1"/>
          <p:cNvSpPr/>
          <p:nvPr/>
        </p:nvSpPr>
        <p:spPr>
          <a:xfrm>
            <a:off x="627120" y="163800"/>
            <a:ext cx="202032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анализ интервью администрации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8" name="PlaceHolder 1"/>
          <p:cNvSpPr>
            <a:spLocks noGrp="1"/>
          </p:cNvSpPr>
          <p:nvPr>
            <p:ph type="sldNum" idx="20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E9609DF-5A55-4311-B95D-AFAAF00AB798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9" name="Скругленный прямоугольник 42"/>
          <p:cNvSpPr/>
          <p:nvPr/>
        </p:nvSpPr>
        <p:spPr>
          <a:xfrm>
            <a:off x="5299920" y="1376640"/>
            <a:ext cx="4495320" cy="77292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ВОЗМОЖНЫЕ РЕШЕНИЯ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0" name="Скругленный прямоугольник 3"/>
          <p:cNvSpPr/>
          <p:nvPr/>
        </p:nvSpPr>
        <p:spPr>
          <a:xfrm>
            <a:off x="627120" y="225612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Отток кадров, нехватка специалистов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1" name="Скругленный прямоугольник 4"/>
          <p:cNvSpPr/>
          <p:nvPr/>
        </p:nvSpPr>
        <p:spPr>
          <a:xfrm>
            <a:off x="627120" y="284868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Потребность в более активной поддержке со стороны Корпорации развития Камчатского края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62" name="Рисунок 10" descr="Запрещено со сплошной заливкой"/>
          <p:cNvPicPr/>
          <p:nvPr/>
        </p:nvPicPr>
        <p:blipFill>
          <a:blip r:embed="rId1"/>
          <a:stretch/>
        </p:blipFill>
        <p:spPr>
          <a:xfrm>
            <a:off x="706320" y="290988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463" name="Скругленный прямоугольник 19"/>
          <p:cNvSpPr/>
          <p:nvPr/>
        </p:nvSpPr>
        <p:spPr>
          <a:xfrm>
            <a:off x="5299920" y="225612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Расширение каналов информирования предпринимателей о мерах поддержки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4" name="Скругленный прямоугольник 20"/>
          <p:cNvSpPr/>
          <p:nvPr/>
        </p:nvSpPr>
        <p:spPr>
          <a:xfrm>
            <a:off x="5299920" y="284868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Информирование предпринимателей и инвесторов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о преимуществах работы с инвестиционным уполномоченным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65" name="Рисунок 22" descr="Значок &quot;Галочка1&quot; со сплошной заливкой"/>
          <p:cNvPicPr/>
          <p:nvPr/>
        </p:nvPicPr>
        <p:blipFill>
          <a:blip r:embed="rId2"/>
          <a:stretch/>
        </p:blipFill>
        <p:spPr>
          <a:xfrm>
            <a:off x="5379480" y="2315520"/>
            <a:ext cx="362880" cy="362880"/>
          </a:xfrm>
          <a:prstGeom prst="rect">
            <a:avLst/>
          </a:prstGeom>
          <a:ln w="0">
            <a:noFill/>
          </a:ln>
        </p:spPr>
      </p:pic>
      <p:sp>
        <p:nvSpPr>
          <p:cNvPr id="466" name="Скругленный прямоугольник 23"/>
          <p:cNvSpPr/>
          <p:nvPr/>
        </p:nvSpPr>
        <p:spPr>
          <a:xfrm>
            <a:off x="5299920" y="344664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Самостоятельное выстраивание регулярных коммуникаций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по интересующим проектам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7" name="Скругленный прямоугольник 24"/>
          <p:cNvSpPr/>
          <p:nvPr/>
        </p:nvSpPr>
        <p:spPr>
          <a:xfrm>
            <a:off x="5299920" y="403920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Обучение специалистов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68" name="Рисунок 26" descr="Значок &quot;Галочка1&quot; со сплошной заливкой"/>
          <p:cNvPicPr/>
          <p:nvPr/>
        </p:nvPicPr>
        <p:blipFill>
          <a:blip r:embed="rId3"/>
          <a:stretch/>
        </p:blipFill>
        <p:spPr>
          <a:xfrm>
            <a:off x="5379480" y="350604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469" name="Рисунок 27" descr="Значок &quot;Галочка1&quot; со сплошной заливкой"/>
          <p:cNvPicPr/>
          <p:nvPr/>
        </p:nvPicPr>
        <p:blipFill>
          <a:blip r:embed="rId4"/>
          <a:stretch/>
        </p:blipFill>
        <p:spPr>
          <a:xfrm>
            <a:off x="5379480" y="290988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470" name="Рисунок 28" descr="Значок &quot;Галочка1&quot; со сплошной заливкой"/>
          <p:cNvPicPr/>
          <p:nvPr/>
        </p:nvPicPr>
        <p:blipFill>
          <a:blip r:embed="rId5"/>
          <a:stretch/>
        </p:blipFill>
        <p:spPr>
          <a:xfrm>
            <a:off x="5373720" y="410040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471" name="Рисунок 29" descr="Запрещено со сплошной заливкой"/>
          <p:cNvPicPr/>
          <p:nvPr/>
        </p:nvPicPr>
        <p:blipFill>
          <a:blip r:embed="rId6"/>
          <a:stretch/>
        </p:blipFill>
        <p:spPr>
          <a:xfrm>
            <a:off x="706320" y="232128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472" name="TextBox 5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3" name="Скругленный прямоугольник 31"/>
          <p:cNvSpPr/>
          <p:nvPr/>
        </p:nvSpPr>
        <p:spPr>
          <a:xfrm>
            <a:off x="627120" y="344592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Нехватка площадей для ведения бизнеса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74" name="Рисунок 32" descr="Запрещено со сплошной заливкой"/>
          <p:cNvPicPr/>
          <p:nvPr/>
        </p:nvPicPr>
        <p:blipFill>
          <a:blip r:embed="rId7"/>
          <a:stretch/>
        </p:blipFill>
        <p:spPr>
          <a:xfrm>
            <a:off x="715680" y="3467520"/>
            <a:ext cx="357480" cy="35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Скругленный прямоугольник 6"/>
          <p:cNvSpPr/>
          <p:nvPr/>
        </p:nvSpPr>
        <p:spPr>
          <a:xfrm>
            <a:off x="5297760" y="2269800"/>
            <a:ext cx="4495320" cy="148068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Наличие пропускного режима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Предоставление земельных участков только на правах аренды (в том числе долгосрочной)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Нехватка квалифицированных кадров, отток кадров в крупные города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Высокий износ сетей теплоснабжения, водоснабжения и водоотведения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Отсутствие предприятий промышленности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6" name="Скругленный прямоугольник 8"/>
          <p:cNvSpPr/>
          <p:nvPr/>
        </p:nvSpPr>
        <p:spPr>
          <a:xfrm>
            <a:off x="5283720" y="4824720"/>
            <a:ext cx="4495320" cy="1480680"/>
          </a:xfrm>
          <a:prstGeom prst="roundRect">
            <a:avLst>
              <a:gd name="adj" fmla="val 14095"/>
            </a:avLst>
          </a:prstGeom>
          <a:noFill/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Конкуренция за инвесторов и инвестиционные проекты 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Статус ЗАТО выступает отталкивающим фактором для инвесторов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Конкуренция с туристически развитыми соседними муниципалитетами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7" name="Скругленный прямоугольник 38"/>
          <p:cNvSpPr/>
          <p:nvPr/>
        </p:nvSpPr>
        <p:spPr>
          <a:xfrm>
            <a:off x="641160" y="2269800"/>
            <a:ext cx="4495320" cy="148068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rIns="144000" tIns="144000" bIns="45000" anchor="t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Транспортная доступность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Близость к региональному центру (62  км до П-К) и вхождение в Авачинскую агломерацию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Компактный характер территории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Высокий профессиональный, образовательный и культурный уровень населения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Наличие в регионе института поддержки бизнеса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Низкий уровень преступности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8" name="Скругленный прямоугольник 39"/>
          <p:cNvSpPr/>
          <p:nvPr/>
        </p:nvSpPr>
        <p:spPr>
          <a:xfrm>
            <a:off x="641160" y="1376640"/>
            <a:ext cx="4495320" cy="77292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СИЛЬНЫЕ СТОРОНЫ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9" name="Скругленный прямоугольник 16"/>
          <p:cNvSpPr/>
          <p:nvPr/>
        </p:nvSpPr>
        <p:spPr>
          <a:xfrm>
            <a:off x="627120" y="4824720"/>
            <a:ext cx="4495320" cy="1480680"/>
          </a:xfrm>
          <a:prstGeom prst="roundRect">
            <a:avLst>
              <a:gd name="adj" fmla="val 1409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rIns="144000" tIns="144000" bIns="45000" anchor="t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Наличие свободных инвестиционных площадок (3 </a:t>
            </a:r>
            <a:r>
              <a:rPr b="1" lang="en-US" sz="600" spc="-1" strike="noStrike">
                <a:solidFill>
                  <a:schemeClr val="dk1"/>
                </a:solidFill>
                <a:latin typeface="Arial"/>
                <a:ea typeface="DejaVu Sans"/>
              </a:rPr>
              <a:t>greenfield</a:t>
            </a: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 )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Использование профессиональных и культурных традиций для повышения узнаваемости городского округа и развития межмуниципального сотрудничества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0" name="Скругленный прямоугольник 12"/>
          <p:cNvSpPr/>
          <p:nvPr/>
        </p:nvSpPr>
        <p:spPr>
          <a:xfrm>
            <a:off x="627120" y="3931920"/>
            <a:ext cx="4495320" cy="77292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ВОЗМОЖНОСТИ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1" name="TextBox 2"/>
          <p:cNvSpPr/>
          <p:nvPr/>
        </p:nvSpPr>
        <p:spPr>
          <a:xfrm>
            <a:off x="635040" y="450720"/>
            <a:ext cx="9158040" cy="11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500" spc="-1" strike="noStrike">
                <a:solidFill>
                  <a:schemeClr val="dk1"/>
                </a:solidFill>
                <a:latin typeface="Arial"/>
                <a:ea typeface="DejaVu Sans"/>
              </a:rPr>
              <a:t>SWOT</a:t>
            </a: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-АНАЛИЗ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2" name="PlaceHolder 1"/>
          <p:cNvSpPr>
            <a:spLocks noGrp="1"/>
          </p:cNvSpPr>
          <p:nvPr>
            <p:ph type="sldNum" idx="21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2D26F983-FCC5-4613-9118-D41D5BEF663F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3" name="Скругленный прямоугольник 42"/>
          <p:cNvSpPr/>
          <p:nvPr/>
        </p:nvSpPr>
        <p:spPr>
          <a:xfrm>
            <a:off x="5299920" y="1376640"/>
            <a:ext cx="4495320" cy="772920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СЛАБЫЕ СТОРОНЫ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4" name="Скругленный прямоугольник 46"/>
          <p:cNvSpPr/>
          <p:nvPr/>
        </p:nvSpPr>
        <p:spPr>
          <a:xfrm>
            <a:off x="5286240" y="3931920"/>
            <a:ext cx="4495320" cy="772920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УГРОЗЫ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5" name="Скругленный прямоугольник 3"/>
          <p:cNvSpPr/>
          <p:nvPr/>
        </p:nvSpPr>
        <p:spPr>
          <a:xfrm>
            <a:off x="627120" y="163800"/>
            <a:ext cx="9738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en-US" sz="800" spc="-1" strike="noStrike">
                <a:solidFill>
                  <a:schemeClr val="lt1"/>
                </a:solidFill>
                <a:latin typeface="Arial"/>
                <a:ea typeface="DejaVu Sans"/>
              </a:rPr>
              <a:t>SWOT</a:t>
            </a: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-анализ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6" name="TextBox 1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Овал 90"/>
          <p:cNvSpPr/>
          <p:nvPr/>
        </p:nvSpPr>
        <p:spPr>
          <a:xfrm>
            <a:off x="6514560" y="4119840"/>
            <a:ext cx="532080" cy="532080"/>
          </a:xfrm>
          <a:prstGeom prst="ellipse">
            <a:avLst/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Э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8" name="Скругленный прямоугольник 23"/>
          <p:cNvSpPr/>
          <p:nvPr/>
        </p:nvSpPr>
        <p:spPr>
          <a:xfrm>
            <a:off x="2948400" y="1401480"/>
            <a:ext cx="4515120" cy="4903920"/>
          </a:xfrm>
          <a:prstGeom prst="roundRect">
            <a:avLst>
              <a:gd name="adj" fmla="val 4501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89" name="Скругленный прямоугольник 24"/>
          <p:cNvSpPr/>
          <p:nvPr/>
        </p:nvSpPr>
        <p:spPr>
          <a:xfrm>
            <a:off x="627120" y="1406160"/>
            <a:ext cx="2193480" cy="2385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90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МАТРИЦА БКГ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1" name="Скругленный прямоугольник 1"/>
          <p:cNvSpPr/>
          <p:nvPr/>
        </p:nvSpPr>
        <p:spPr>
          <a:xfrm>
            <a:off x="627120" y="163800"/>
            <a:ext cx="9306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матрица БКГ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2" name="PlaceHolder 1"/>
          <p:cNvSpPr>
            <a:spLocks noGrp="1"/>
          </p:cNvSpPr>
          <p:nvPr>
            <p:ph type="sldNum" idx="22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94550075-33AF-4402-8E31-7FA433BAB14E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3" name="Скругленный прямоугольник 3"/>
          <p:cNvSpPr/>
          <p:nvPr/>
        </p:nvSpPr>
        <p:spPr>
          <a:xfrm>
            <a:off x="627120" y="3920040"/>
            <a:ext cx="2193480" cy="2385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94" name="Скругленный прямоугольник 8"/>
          <p:cNvSpPr/>
          <p:nvPr/>
        </p:nvSpPr>
        <p:spPr>
          <a:xfrm>
            <a:off x="7591680" y="1406160"/>
            <a:ext cx="2193480" cy="2385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95" name="Скругленный прямоугольник 9"/>
          <p:cNvSpPr/>
          <p:nvPr/>
        </p:nvSpPr>
        <p:spPr>
          <a:xfrm>
            <a:off x="7591680" y="3920040"/>
            <a:ext cx="2193480" cy="2385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x-none" sz="1800" spc="-1" strike="noStrike">
                <a:solidFill>
                  <a:schemeClr val="lt1"/>
                </a:solidFill>
                <a:latin typeface="Calibri"/>
                <a:ea typeface="DejaVu Sans"/>
              </a:rPr>
              <a:t>]]]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6" name="TextBox 11"/>
          <p:cNvSpPr/>
          <p:nvPr/>
        </p:nvSpPr>
        <p:spPr>
          <a:xfrm>
            <a:off x="627120" y="1640520"/>
            <a:ext cx="21934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ТРУДНЫЕ ДЕТИ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7" name="TextBox 26"/>
          <p:cNvSpPr/>
          <p:nvPr/>
        </p:nvSpPr>
        <p:spPr>
          <a:xfrm>
            <a:off x="627120" y="4154400"/>
            <a:ext cx="21934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СОБАКИ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8" name="TextBox 31"/>
          <p:cNvSpPr/>
          <p:nvPr/>
        </p:nvSpPr>
        <p:spPr>
          <a:xfrm>
            <a:off x="7591680" y="1635840"/>
            <a:ext cx="21934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ЗВЁЗДЫ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9" name="TextBox 32"/>
          <p:cNvSpPr/>
          <p:nvPr/>
        </p:nvSpPr>
        <p:spPr>
          <a:xfrm>
            <a:off x="7591680" y="4149720"/>
            <a:ext cx="21934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ДОЙНЫЕ КОРОВЫ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0" name="TextBox 33"/>
          <p:cNvSpPr/>
          <p:nvPr/>
        </p:nvSpPr>
        <p:spPr>
          <a:xfrm>
            <a:off x="771120" y="1874880"/>
            <a:ext cx="1907280" cy="106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Отрасли с высокими темпами роста,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но низкой долей в объеме отгруженной продукции относительно конкурента.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Они могут стать потенциальными Звёздами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(ключевыми отраслями), поэтому                      за ними необходимо внимательно следить          и оказывать поддержку в нужный момент, чтобы в будущем получить большой экономический эффект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1" name="TextBox 40"/>
          <p:cNvSpPr/>
          <p:nvPr/>
        </p:nvSpPr>
        <p:spPr>
          <a:xfrm>
            <a:off x="1182960" y="3067920"/>
            <a:ext cx="149580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водоснабжение, водоотведение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2" name="Овал 41"/>
          <p:cNvSpPr/>
          <p:nvPr/>
        </p:nvSpPr>
        <p:spPr>
          <a:xfrm>
            <a:off x="864360" y="306648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900" spc="-1" strike="noStrike">
                <a:solidFill>
                  <a:srgbClr val="b1c1e4"/>
                </a:solidFill>
                <a:latin typeface="Arial"/>
                <a:ea typeface="DejaVu Sans"/>
              </a:rPr>
              <a:t>В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3" name="TextBox 43"/>
          <p:cNvSpPr/>
          <p:nvPr/>
        </p:nvSpPr>
        <p:spPr>
          <a:xfrm>
            <a:off x="771120" y="4387320"/>
            <a:ext cx="1907280" cy="85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Отрасли с низкими темпами роста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и низкой долей отгруженной продукции относительно конкурента.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Такие отрасли не стоит поддерживать,         пока они находятся в данной зоне,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но если они переместятся, за их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развитием необходимо следить.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4" name="Овал 44"/>
          <p:cNvSpPr/>
          <p:nvPr/>
        </p:nvSpPr>
        <p:spPr>
          <a:xfrm>
            <a:off x="852840" y="552348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9b9b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b9b9b9"/>
                </a:solidFill>
                <a:latin typeface="Arial"/>
                <a:ea typeface="DejaVu Sans"/>
              </a:rPr>
              <a:t>О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5" name="TextBox 45"/>
          <p:cNvSpPr/>
          <p:nvPr/>
        </p:nvSpPr>
        <p:spPr>
          <a:xfrm>
            <a:off x="1171800" y="5559480"/>
            <a:ext cx="149580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Обрабатывающее производство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6" name="TextBox 53"/>
          <p:cNvSpPr/>
          <p:nvPr/>
        </p:nvSpPr>
        <p:spPr>
          <a:xfrm>
            <a:off x="7744680" y="1874880"/>
            <a:ext cx="1907280" cy="74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Отрасли с высокими темпами роста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и большой долей в объеме отгруженной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продукции относительно конкурента.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Данные отрасли необходимо поддерживать, чтобы сохранять или увеличивать текущие темпы развития и экономический эффект.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7" name="TextBox 54"/>
          <p:cNvSpPr/>
          <p:nvPr/>
        </p:nvSpPr>
        <p:spPr>
          <a:xfrm>
            <a:off x="8145000" y="3042000"/>
            <a:ext cx="181692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21" strike="noStrike">
                <a:solidFill>
                  <a:srgbClr val="4756a0"/>
                </a:solidFill>
                <a:latin typeface="Arial"/>
                <a:ea typeface="DejaVu Sans"/>
              </a:rPr>
              <a:t>Обеспечение эл. энергией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8" name="Овал 55"/>
          <p:cNvSpPr/>
          <p:nvPr/>
        </p:nvSpPr>
        <p:spPr>
          <a:xfrm>
            <a:off x="7826400" y="3011040"/>
            <a:ext cx="177480" cy="177480"/>
          </a:xfrm>
          <a:prstGeom prst="ellipse">
            <a:avLst/>
          </a:prstGeom>
          <a:solidFill>
            <a:srgbClr val="4756a0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Э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9" name="TextBox 60"/>
          <p:cNvSpPr/>
          <p:nvPr/>
        </p:nvSpPr>
        <p:spPr>
          <a:xfrm>
            <a:off x="7744680" y="4387320"/>
            <a:ext cx="1907280" cy="85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Отрасли с низкими темпами роста,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но высокой долей в объеме отгруженной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продукции относительно региона-конкурента.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За данными отраслями необходимо следить и поддерживать в нужный момент, чтобы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сохранить экономический эффект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для муниципального округа.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0" name="Овал 61"/>
          <p:cNvSpPr/>
          <p:nvPr/>
        </p:nvSpPr>
        <p:spPr>
          <a:xfrm>
            <a:off x="7826400" y="546948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Р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1" name="TextBox 62"/>
          <p:cNvSpPr/>
          <p:nvPr/>
        </p:nvSpPr>
        <p:spPr>
          <a:xfrm>
            <a:off x="8145000" y="5505840"/>
            <a:ext cx="149580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Ремонт машин и оборудования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512" name="Группа 98"/>
          <p:cNvGrpSpPr/>
          <p:nvPr/>
        </p:nvGrpSpPr>
        <p:grpSpPr>
          <a:xfrm>
            <a:off x="3035880" y="2469600"/>
            <a:ext cx="4515840" cy="2778480"/>
            <a:chOff x="3035880" y="2469600"/>
            <a:chExt cx="4515840" cy="2778480"/>
          </a:xfrm>
        </p:grpSpPr>
        <p:sp>
          <p:nvSpPr>
            <p:cNvPr id="513" name="TextBox 68"/>
            <p:cNvSpPr/>
            <p:nvPr/>
          </p:nvSpPr>
          <p:spPr>
            <a:xfrm>
              <a:off x="4524120" y="2469600"/>
              <a:ext cx="42048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500" spc="-1" strike="noStrike">
                  <a:solidFill>
                    <a:srgbClr val="4756a0"/>
                  </a:solidFill>
                  <a:latin typeface="Arial"/>
                  <a:ea typeface="DejaVu Sans"/>
                </a:rPr>
                <a:t>темп роста отрасли</a:t>
              </a:r>
              <a:endParaRPr b="0" lang="ru-RU" sz="5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514" name="TextBox 69"/>
            <p:cNvSpPr/>
            <p:nvPr/>
          </p:nvSpPr>
          <p:spPr>
            <a:xfrm>
              <a:off x="6982560" y="4763520"/>
              <a:ext cx="569160" cy="30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500" spc="-1" strike="noStrike">
                  <a:solidFill>
                    <a:srgbClr val="4756a0"/>
                  </a:solidFill>
                  <a:latin typeface="Arial"/>
                  <a:ea typeface="DejaVu Sans"/>
                </a:rPr>
                <a:t>доля </a:t>
              </a:r>
              <a:endParaRPr b="0" lang="ru-RU" sz="5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500" spc="-1" strike="noStrike">
                  <a:solidFill>
                    <a:srgbClr val="4756a0"/>
                  </a:solidFill>
                  <a:latin typeface="Arial"/>
                  <a:ea typeface="DejaVu Sans"/>
                </a:rPr>
                <a:t>в объёме отгруженной продукции</a:t>
              </a:r>
              <a:endParaRPr b="0" lang="ru-RU" sz="5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grpSp>
          <p:nvGrpSpPr>
            <p:cNvPr id="515" name="Группа 97"/>
            <p:cNvGrpSpPr/>
            <p:nvPr/>
          </p:nvGrpSpPr>
          <p:grpSpPr>
            <a:xfrm>
              <a:off x="3035880" y="2709000"/>
              <a:ext cx="4015440" cy="2539080"/>
              <a:chOff x="3035880" y="2709000"/>
              <a:chExt cx="4015440" cy="2539080"/>
            </a:xfrm>
          </p:grpSpPr>
          <p:grpSp>
            <p:nvGrpSpPr>
              <p:cNvPr id="516" name="Группа 96"/>
              <p:cNvGrpSpPr/>
              <p:nvPr/>
            </p:nvGrpSpPr>
            <p:grpSpPr>
              <a:xfrm>
                <a:off x="4280400" y="2709000"/>
                <a:ext cx="293760" cy="2539080"/>
                <a:chOff x="4280400" y="2709000"/>
                <a:chExt cx="293760" cy="2539080"/>
              </a:xfrm>
            </p:grpSpPr>
            <p:grpSp>
              <p:nvGrpSpPr>
                <p:cNvPr id="517" name="Группа 64"/>
                <p:cNvGrpSpPr/>
                <p:nvPr/>
              </p:nvGrpSpPr>
              <p:grpSpPr>
                <a:xfrm>
                  <a:off x="4518360" y="2709000"/>
                  <a:ext cx="55800" cy="2503440"/>
                  <a:chOff x="4518360" y="2709000"/>
                  <a:chExt cx="55800" cy="2503440"/>
                </a:xfrm>
              </p:grpSpPr>
              <p:cxnSp>
                <p:nvCxnSpPr>
                  <p:cNvPr id="518" name="Прямая со стрелкой 42"/>
                  <p:cNvCxnSpPr/>
                  <p:nvPr/>
                </p:nvCxnSpPr>
                <p:spPr>
                  <a:xfrm flipV="1">
                    <a:off x="4545000" y="2709000"/>
                    <a:ext cx="2520" cy="250380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  <a:tailEnd len="sm" type="triangle" w="sm"/>
                  </a:ln>
                </p:spPr>
              </p:cxnSp>
              <p:cxnSp>
                <p:nvCxnSpPr>
                  <p:cNvPr id="519" name="Прямая соединительная линия 50"/>
                  <p:cNvCxnSpPr/>
                  <p:nvPr/>
                </p:nvCxnSpPr>
                <p:spPr>
                  <a:xfrm>
                    <a:off x="4518360" y="521028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20" name="Прямая соединительная линия 51"/>
                  <p:cNvCxnSpPr/>
                  <p:nvPr/>
                </p:nvCxnSpPr>
                <p:spPr>
                  <a:xfrm>
                    <a:off x="4518360" y="485316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21" name="Прямая соединительная линия 52"/>
                  <p:cNvCxnSpPr/>
                  <p:nvPr/>
                </p:nvCxnSpPr>
                <p:spPr>
                  <a:xfrm>
                    <a:off x="4518360" y="449568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22" name="Прямая соединительная линия 56"/>
                  <p:cNvCxnSpPr/>
                  <p:nvPr/>
                </p:nvCxnSpPr>
                <p:spPr>
                  <a:xfrm>
                    <a:off x="4518360" y="413820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23" name="Прямая соединительная линия 57"/>
                  <p:cNvCxnSpPr/>
                  <p:nvPr/>
                </p:nvCxnSpPr>
                <p:spPr>
                  <a:xfrm>
                    <a:off x="4518360" y="378108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24" name="Прямая соединительная линия 58"/>
                  <p:cNvCxnSpPr/>
                  <p:nvPr/>
                </p:nvCxnSpPr>
                <p:spPr>
                  <a:xfrm>
                    <a:off x="4518360" y="342360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25" name="Прямая соединительная линия 59"/>
                  <p:cNvCxnSpPr/>
                  <p:nvPr/>
                </p:nvCxnSpPr>
                <p:spPr>
                  <a:xfrm>
                    <a:off x="4518360" y="306612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</p:grpSp>
            <p:sp>
              <p:nvSpPr>
                <p:cNvPr id="526" name="TextBox 65"/>
                <p:cNvSpPr/>
                <p:nvPr/>
              </p:nvSpPr>
              <p:spPr>
                <a:xfrm>
                  <a:off x="4392720" y="3014280"/>
                  <a:ext cx="8604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2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27" name="TextBox 66"/>
                <p:cNvSpPr/>
                <p:nvPr/>
              </p:nvSpPr>
              <p:spPr>
                <a:xfrm>
                  <a:off x="4280400" y="337176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1,8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28" name="TextBox 70"/>
                <p:cNvSpPr/>
                <p:nvPr/>
              </p:nvSpPr>
              <p:spPr>
                <a:xfrm>
                  <a:off x="4280760" y="372456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1,6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29" name="TextBox 71"/>
                <p:cNvSpPr/>
                <p:nvPr/>
              </p:nvSpPr>
              <p:spPr>
                <a:xfrm>
                  <a:off x="4280400" y="408456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1,4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30" name="TextBox 72"/>
                <p:cNvSpPr/>
                <p:nvPr/>
              </p:nvSpPr>
              <p:spPr>
                <a:xfrm>
                  <a:off x="4280400" y="444384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1,2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31" name="TextBox 74"/>
                <p:cNvSpPr/>
                <p:nvPr/>
              </p:nvSpPr>
              <p:spPr>
                <a:xfrm>
                  <a:off x="4280400" y="515664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-2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p:grpSp>
          <p:grpSp>
            <p:nvGrpSpPr>
              <p:cNvPr id="532" name="Группа 95"/>
              <p:cNvGrpSpPr/>
              <p:nvPr/>
            </p:nvGrpSpPr>
            <p:grpSpPr>
              <a:xfrm>
                <a:off x="3035880" y="4641480"/>
                <a:ext cx="4015440" cy="244800"/>
                <a:chOff x="3035880" y="4641480"/>
                <a:chExt cx="4015440" cy="244800"/>
              </a:xfrm>
            </p:grpSpPr>
            <p:grpSp>
              <p:nvGrpSpPr>
                <p:cNvPr id="533" name="Группа 36"/>
                <p:cNvGrpSpPr/>
                <p:nvPr/>
              </p:nvGrpSpPr>
              <p:grpSpPr>
                <a:xfrm>
                  <a:off x="3116520" y="4641480"/>
                  <a:ext cx="3934800" cy="56160"/>
                  <a:chOff x="3116520" y="4641480"/>
                  <a:chExt cx="3934800" cy="56160"/>
                </a:xfrm>
              </p:grpSpPr>
              <p:cxnSp>
                <p:nvCxnSpPr>
                  <p:cNvPr id="534" name="Прямая со стрелкой 10"/>
                  <p:cNvCxnSpPr/>
                  <p:nvPr/>
                </p:nvCxnSpPr>
                <p:spPr>
                  <a:xfrm>
                    <a:off x="3116520" y="4668480"/>
                    <a:ext cx="3935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  <a:tailEnd len="sm" type="triangle" w="sm"/>
                  </a:ln>
                </p:spPr>
              </p:cxnSp>
              <p:cxnSp>
                <p:nvCxnSpPr>
                  <p:cNvPr id="535" name="Прямая соединительная линия 15"/>
                  <p:cNvCxnSpPr/>
                  <p:nvPr/>
                </p:nvCxnSpPr>
                <p:spPr>
                  <a:xfrm>
                    <a:off x="311832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36" name="Прямая соединительная линия 16"/>
                  <p:cNvCxnSpPr/>
                  <p:nvPr/>
                </p:nvCxnSpPr>
                <p:spPr>
                  <a:xfrm>
                    <a:off x="347580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37" name="Прямая соединительная линия 17"/>
                  <p:cNvCxnSpPr/>
                  <p:nvPr/>
                </p:nvCxnSpPr>
                <p:spPr>
                  <a:xfrm>
                    <a:off x="383292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38" name="Прямая соединительная линия 19"/>
                  <p:cNvCxnSpPr/>
                  <p:nvPr/>
                </p:nvCxnSpPr>
                <p:spPr>
                  <a:xfrm>
                    <a:off x="419040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39" name="Прямая соединительная линия 20"/>
                  <p:cNvCxnSpPr/>
                  <p:nvPr/>
                </p:nvCxnSpPr>
                <p:spPr>
                  <a:xfrm>
                    <a:off x="454788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40" name="Прямая соединительная линия 21"/>
                  <p:cNvCxnSpPr/>
                  <p:nvPr/>
                </p:nvCxnSpPr>
                <p:spPr>
                  <a:xfrm>
                    <a:off x="490500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41" name="Прямая соединительная линия 22"/>
                  <p:cNvCxnSpPr/>
                  <p:nvPr/>
                </p:nvCxnSpPr>
                <p:spPr>
                  <a:xfrm>
                    <a:off x="526248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42" name="Прямая соединительная линия 25"/>
                  <p:cNvCxnSpPr/>
                  <p:nvPr/>
                </p:nvCxnSpPr>
                <p:spPr>
                  <a:xfrm>
                    <a:off x="561960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43" name="Прямая соединительная линия 27"/>
                  <p:cNvCxnSpPr/>
                  <p:nvPr/>
                </p:nvCxnSpPr>
                <p:spPr>
                  <a:xfrm>
                    <a:off x="597708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44" name="Прямая соединительная линия 28"/>
                  <p:cNvCxnSpPr/>
                  <p:nvPr/>
                </p:nvCxnSpPr>
                <p:spPr>
                  <a:xfrm>
                    <a:off x="633456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45" name="Прямая соединительная линия 29"/>
                  <p:cNvCxnSpPr/>
                  <p:nvPr/>
                </p:nvCxnSpPr>
                <p:spPr>
                  <a:xfrm>
                    <a:off x="669168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</p:grpSp>
            <p:sp>
              <p:nvSpPr>
                <p:cNvPr id="546" name="TextBox 73"/>
                <p:cNvSpPr/>
                <p:nvPr/>
              </p:nvSpPr>
              <p:spPr>
                <a:xfrm>
                  <a:off x="4277880" y="479484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0,8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47" name="TextBox 75"/>
                <p:cNvSpPr/>
                <p:nvPr/>
              </p:nvSpPr>
              <p:spPr>
                <a:xfrm>
                  <a:off x="3697560" y="472284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0,5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48" name="TextBox 77"/>
                <p:cNvSpPr/>
                <p:nvPr/>
              </p:nvSpPr>
              <p:spPr>
                <a:xfrm>
                  <a:off x="3035880" y="4722840"/>
                  <a:ext cx="1047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0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49" name="TextBox 78"/>
                <p:cNvSpPr/>
                <p:nvPr/>
              </p:nvSpPr>
              <p:spPr>
                <a:xfrm>
                  <a:off x="4853520" y="4783320"/>
                  <a:ext cx="921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50" name="TextBox 80"/>
                <p:cNvSpPr/>
                <p:nvPr/>
              </p:nvSpPr>
              <p:spPr>
                <a:xfrm>
                  <a:off x="5135400" y="4765320"/>
                  <a:ext cx="1749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1,5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51" name="TextBox 81"/>
                <p:cNvSpPr/>
                <p:nvPr/>
              </p:nvSpPr>
              <p:spPr>
                <a:xfrm>
                  <a:off x="5474880" y="4763520"/>
                  <a:ext cx="1749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2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52" name="TextBox 82"/>
                <p:cNvSpPr/>
                <p:nvPr/>
              </p:nvSpPr>
              <p:spPr>
                <a:xfrm>
                  <a:off x="6289560" y="4785840"/>
                  <a:ext cx="864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3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p:grpSp>
        </p:grpSp>
      </p:grpSp>
      <p:sp>
        <p:nvSpPr>
          <p:cNvPr id="553" name="Овал 85"/>
          <p:cNvSpPr/>
          <p:nvPr/>
        </p:nvSpPr>
        <p:spPr>
          <a:xfrm>
            <a:off x="3377880" y="470592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9b9b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b9b9b9"/>
                </a:solidFill>
                <a:latin typeface="Arial"/>
                <a:ea typeface="DejaVu Sans"/>
              </a:rPr>
              <a:t>О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4" name="Овал 87"/>
          <p:cNvSpPr/>
          <p:nvPr/>
        </p:nvSpPr>
        <p:spPr>
          <a:xfrm>
            <a:off x="3750840" y="410796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900" spc="-1" strike="noStrike">
                <a:solidFill>
                  <a:srgbClr val="b1c1e4"/>
                </a:solidFill>
                <a:latin typeface="Arial"/>
                <a:ea typeface="DejaVu Sans"/>
              </a:rPr>
              <a:t>В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5" name="Овал 89"/>
          <p:cNvSpPr/>
          <p:nvPr/>
        </p:nvSpPr>
        <p:spPr>
          <a:xfrm>
            <a:off x="5797440" y="473724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Р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6" name="TextBox 91"/>
          <p:cNvSpPr/>
          <p:nvPr/>
        </p:nvSpPr>
        <p:spPr>
          <a:xfrm>
            <a:off x="3197880" y="1649520"/>
            <a:ext cx="21934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b9b9b9"/>
                </a:solidFill>
                <a:latin typeface="Arial"/>
                <a:ea typeface="DejaVu Sans"/>
              </a:rPr>
              <a:t>ТРУДНЫЕ ДЕТИ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7" name="TextBox 92"/>
          <p:cNvSpPr/>
          <p:nvPr/>
        </p:nvSpPr>
        <p:spPr>
          <a:xfrm>
            <a:off x="5015880" y="1653840"/>
            <a:ext cx="21934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b9b9b9"/>
                </a:solidFill>
                <a:latin typeface="Arial"/>
                <a:ea typeface="DejaVu Sans"/>
              </a:rPr>
              <a:t>ЗВЁЗДЫ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8" name="TextBox 93"/>
          <p:cNvSpPr/>
          <p:nvPr/>
        </p:nvSpPr>
        <p:spPr>
          <a:xfrm>
            <a:off x="3197880" y="5999040"/>
            <a:ext cx="21934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b9b9b9"/>
                </a:solidFill>
                <a:latin typeface="Arial"/>
                <a:ea typeface="DejaVu Sans"/>
              </a:rPr>
              <a:t>СОБАКИ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9" name="TextBox 94"/>
          <p:cNvSpPr/>
          <p:nvPr/>
        </p:nvSpPr>
        <p:spPr>
          <a:xfrm>
            <a:off x="5015880" y="6003720"/>
            <a:ext cx="21934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b9b9b9"/>
                </a:solidFill>
                <a:latin typeface="Arial"/>
                <a:ea typeface="DejaVu Sans"/>
              </a:rPr>
              <a:t>ДОЙНЫЕ КОРОВЫ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60" name="TextBox 4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61" name="TextBox 83"/>
          <p:cNvSpPr/>
          <p:nvPr/>
        </p:nvSpPr>
        <p:spPr>
          <a:xfrm>
            <a:off x="5893920" y="4768200"/>
            <a:ext cx="17496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2,5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62" name="TextBox 99"/>
          <p:cNvSpPr/>
          <p:nvPr/>
        </p:nvSpPr>
        <p:spPr>
          <a:xfrm flipH="1">
            <a:off x="6529680" y="4793760"/>
            <a:ext cx="31644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3,5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Скругленный прямоугольник 13"/>
          <p:cNvSpPr/>
          <p:nvPr/>
        </p:nvSpPr>
        <p:spPr>
          <a:xfrm>
            <a:off x="7591680" y="1407600"/>
            <a:ext cx="2193480" cy="201348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564" name="Скругленный прямоугольник 24"/>
          <p:cNvSpPr/>
          <p:nvPr/>
        </p:nvSpPr>
        <p:spPr>
          <a:xfrm>
            <a:off x="627120" y="1406160"/>
            <a:ext cx="2193480" cy="489924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565" name="TextBox 2"/>
          <p:cNvSpPr/>
          <p:nvPr/>
        </p:nvSpPr>
        <p:spPr>
          <a:xfrm>
            <a:off x="627120" y="550080"/>
            <a:ext cx="915804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МАТРИЦА БКГ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ПОТЕНЦИАЛЬНЫЕ ИЗМЕНЕНИЯ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66" name="Скругленный прямоугольник 1"/>
          <p:cNvSpPr/>
          <p:nvPr/>
        </p:nvSpPr>
        <p:spPr>
          <a:xfrm>
            <a:off x="627120" y="163800"/>
            <a:ext cx="9306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матрица БКГ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67" name="PlaceHolder 1"/>
          <p:cNvSpPr>
            <a:spLocks noGrp="1"/>
          </p:cNvSpPr>
          <p:nvPr>
            <p:ph type="sldNum" idx="23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67FE2F4-BBA9-4C71-A0CC-CB885704171C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8" name="TextBox 11"/>
          <p:cNvSpPr/>
          <p:nvPr/>
        </p:nvSpPr>
        <p:spPr>
          <a:xfrm>
            <a:off x="627120" y="1640520"/>
            <a:ext cx="21934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ОТРАСЛИ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69" name="TextBox 31"/>
          <p:cNvSpPr/>
          <p:nvPr/>
        </p:nvSpPr>
        <p:spPr>
          <a:xfrm>
            <a:off x="7591680" y="1635840"/>
            <a:ext cx="21934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ПРИЧИНЫ ИЗМЕНЕНИЙ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70" name="TextBox 40"/>
          <p:cNvSpPr/>
          <p:nvPr/>
        </p:nvSpPr>
        <p:spPr>
          <a:xfrm>
            <a:off x="1173960" y="2565360"/>
            <a:ext cx="149580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Водоснабжение, водоотведение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71" name="Овал 41"/>
          <p:cNvSpPr/>
          <p:nvPr/>
        </p:nvSpPr>
        <p:spPr>
          <a:xfrm>
            <a:off x="848160" y="252900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900" spc="-1" strike="noStrike">
                <a:solidFill>
                  <a:srgbClr val="b1c1e4"/>
                </a:solidFill>
                <a:latin typeface="Arial"/>
                <a:ea typeface="DejaVu Sans"/>
              </a:rPr>
              <a:t>В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72" name="Овал 14"/>
          <p:cNvSpPr/>
          <p:nvPr/>
        </p:nvSpPr>
        <p:spPr>
          <a:xfrm>
            <a:off x="6346440" y="4189320"/>
            <a:ext cx="532080" cy="532080"/>
          </a:xfrm>
          <a:prstGeom prst="ellipse">
            <a:avLst/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Э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73" name="Скругленный прямоугольник 30"/>
          <p:cNvSpPr/>
          <p:nvPr/>
        </p:nvSpPr>
        <p:spPr>
          <a:xfrm>
            <a:off x="2948400" y="1401480"/>
            <a:ext cx="4515120" cy="4903920"/>
          </a:xfrm>
          <a:prstGeom prst="roundRect">
            <a:avLst>
              <a:gd name="adj" fmla="val 4501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pSp>
        <p:nvGrpSpPr>
          <p:cNvPr id="574" name="Группа 37"/>
          <p:cNvGrpSpPr/>
          <p:nvPr/>
        </p:nvGrpSpPr>
        <p:grpSpPr>
          <a:xfrm>
            <a:off x="3035880" y="2469600"/>
            <a:ext cx="4515840" cy="2778480"/>
            <a:chOff x="3035880" y="2469600"/>
            <a:chExt cx="4515840" cy="2778480"/>
          </a:xfrm>
        </p:grpSpPr>
        <p:sp>
          <p:nvSpPr>
            <p:cNvPr id="575" name="TextBox 46"/>
            <p:cNvSpPr/>
            <p:nvPr/>
          </p:nvSpPr>
          <p:spPr>
            <a:xfrm>
              <a:off x="4524120" y="2469600"/>
              <a:ext cx="42048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500" spc="-1" strike="noStrike">
                  <a:solidFill>
                    <a:srgbClr val="4756a0"/>
                  </a:solidFill>
                  <a:latin typeface="Arial"/>
                  <a:ea typeface="DejaVu Sans"/>
                </a:rPr>
                <a:t>темп роста отрасли</a:t>
              </a:r>
              <a:endParaRPr b="0" lang="ru-RU" sz="5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576" name="TextBox 47"/>
            <p:cNvSpPr/>
            <p:nvPr/>
          </p:nvSpPr>
          <p:spPr>
            <a:xfrm>
              <a:off x="6982560" y="4763520"/>
              <a:ext cx="569160" cy="30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500" spc="-1" strike="noStrike">
                  <a:solidFill>
                    <a:srgbClr val="4756a0"/>
                  </a:solidFill>
                  <a:latin typeface="Arial"/>
                  <a:ea typeface="DejaVu Sans"/>
                </a:rPr>
                <a:t>доля </a:t>
              </a:r>
              <a:endParaRPr b="0" lang="ru-RU" sz="5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500" spc="-1" strike="noStrike">
                  <a:solidFill>
                    <a:srgbClr val="4756a0"/>
                  </a:solidFill>
                  <a:latin typeface="Arial"/>
                  <a:ea typeface="DejaVu Sans"/>
                </a:rPr>
                <a:t>в объёме отгруженной продукции</a:t>
              </a:r>
              <a:endParaRPr b="0" lang="ru-RU" sz="5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grpSp>
          <p:nvGrpSpPr>
            <p:cNvPr id="577" name="Группа 48"/>
            <p:cNvGrpSpPr/>
            <p:nvPr/>
          </p:nvGrpSpPr>
          <p:grpSpPr>
            <a:xfrm>
              <a:off x="3035880" y="2709000"/>
              <a:ext cx="4015440" cy="2539080"/>
              <a:chOff x="3035880" y="2709000"/>
              <a:chExt cx="4015440" cy="2539080"/>
            </a:xfrm>
          </p:grpSpPr>
          <p:grpSp>
            <p:nvGrpSpPr>
              <p:cNvPr id="578" name="Группа 49"/>
              <p:cNvGrpSpPr/>
              <p:nvPr/>
            </p:nvGrpSpPr>
            <p:grpSpPr>
              <a:xfrm>
                <a:off x="4280400" y="2709000"/>
                <a:ext cx="293760" cy="2539080"/>
                <a:chOff x="4280400" y="2709000"/>
                <a:chExt cx="293760" cy="2539080"/>
              </a:xfrm>
            </p:grpSpPr>
            <p:grpSp>
              <p:nvGrpSpPr>
                <p:cNvPr id="579" name="Группа 106"/>
                <p:cNvGrpSpPr/>
                <p:nvPr/>
              </p:nvGrpSpPr>
              <p:grpSpPr>
                <a:xfrm>
                  <a:off x="4518360" y="2709000"/>
                  <a:ext cx="55800" cy="2503440"/>
                  <a:chOff x="4518360" y="2709000"/>
                  <a:chExt cx="55800" cy="2503440"/>
                </a:xfrm>
              </p:grpSpPr>
              <p:cxnSp>
                <p:nvCxnSpPr>
                  <p:cNvPr id="580" name="Прямая со стрелкой 113"/>
                  <p:cNvCxnSpPr/>
                  <p:nvPr/>
                </p:nvCxnSpPr>
                <p:spPr>
                  <a:xfrm flipV="1">
                    <a:off x="4545000" y="2709000"/>
                    <a:ext cx="2520" cy="250380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  <a:tailEnd len="sm" type="triangle" w="sm"/>
                  </a:ln>
                </p:spPr>
              </p:cxnSp>
              <p:cxnSp>
                <p:nvCxnSpPr>
                  <p:cNvPr id="581" name="Прямая соединительная линия 114"/>
                  <p:cNvCxnSpPr/>
                  <p:nvPr/>
                </p:nvCxnSpPr>
                <p:spPr>
                  <a:xfrm>
                    <a:off x="4518360" y="521028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82" name="Прямая соединительная линия 115"/>
                  <p:cNvCxnSpPr/>
                  <p:nvPr/>
                </p:nvCxnSpPr>
                <p:spPr>
                  <a:xfrm>
                    <a:off x="4518360" y="485316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83" name="Прямая соединительная линия 116"/>
                  <p:cNvCxnSpPr/>
                  <p:nvPr/>
                </p:nvCxnSpPr>
                <p:spPr>
                  <a:xfrm>
                    <a:off x="4518360" y="449568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84" name="Прямая соединительная линия 117"/>
                  <p:cNvCxnSpPr/>
                  <p:nvPr/>
                </p:nvCxnSpPr>
                <p:spPr>
                  <a:xfrm>
                    <a:off x="4518360" y="413820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85" name="Прямая соединительная линия 118"/>
                  <p:cNvCxnSpPr/>
                  <p:nvPr/>
                </p:nvCxnSpPr>
                <p:spPr>
                  <a:xfrm>
                    <a:off x="4518360" y="378108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86" name="Прямая соединительная линия 119"/>
                  <p:cNvCxnSpPr/>
                  <p:nvPr/>
                </p:nvCxnSpPr>
                <p:spPr>
                  <a:xfrm>
                    <a:off x="4518360" y="342360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87" name="Прямая соединительная линия 120"/>
                  <p:cNvCxnSpPr/>
                  <p:nvPr/>
                </p:nvCxnSpPr>
                <p:spPr>
                  <a:xfrm>
                    <a:off x="4518360" y="3066120"/>
                    <a:ext cx="56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</p:grpSp>
            <p:sp>
              <p:nvSpPr>
                <p:cNvPr id="588" name="TextBox 107"/>
                <p:cNvSpPr/>
                <p:nvPr/>
              </p:nvSpPr>
              <p:spPr>
                <a:xfrm>
                  <a:off x="4392720" y="3014280"/>
                  <a:ext cx="8604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2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89" name="TextBox 108"/>
                <p:cNvSpPr/>
                <p:nvPr/>
              </p:nvSpPr>
              <p:spPr>
                <a:xfrm>
                  <a:off x="4280400" y="337176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1,8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90" name="TextBox 109"/>
                <p:cNvSpPr/>
                <p:nvPr/>
              </p:nvSpPr>
              <p:spPr>
                <a:xfrm>
                  <a:off x="4280760" y="372456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1,6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91" name="TextBox 110"/>
                <p:cNvSpPr/>
                <p:nvPr/>
              </p:nvSpPr>
              <p:spPr>
                <a:xfrm>
                  <a:off x="4280400" y="408456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1,4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92" name="TextBox 111"/>
                <p:cNvSpPr/>
                <p:nvPr/>
              </p:nvSpPr>
              <p:spPr>
                <a:xfrm>
                  <a:off x="4280400" y="444384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1,2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593" name="TextBox 112"/>
                <p:cNvSpPr/>
                <p:nvPr/>
              </p:nvSpPr>
              <p:spPr>
                <a:xfrm>
                  <a:off x="4280400" y="515664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-2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p:grpSp>
          <p:grpSp>
            <p:nvGrpSpPr>
              <p:cNvPr id="594" name="Группа 63"/>
              <p:cNvGrpSpPr/>
              <p:nvPr/>
            </p:nvGrpSpPr>
            <p:grpSpPr>
              <a:xfrm>
                <a:off x="3035880" y="4641480"/>
                <a:ext cx="4015440" cy="244800"/>
                <a:chOff x="3035880" y="4641480"/>
                <a:chExt cx="4015440" cy="244800"/>
              </a:xfrm>
            </p:grpSpPr>
            <p:grpSp>
              <p:nvGrpSpPr>
                <p:cNvPr id="595" name="Группа 67"/>
                <p:cNvGrpSpPr/>
                <p:nvPr/>
              </p:nvGrpSpPr>
              <p:grpSpPr>
                <a:xfrm>
                  <a:off x="3116520" y="4641480"/>
                  <a:ext cx="3934800" cy="56160"/>
                  <a:chOff x="3116520" y="4641480"/>
                  <a:chExt cx="3934800" cy="56160"/>
                </a:xfrm>
              </p:grpSpPr>
              <p:cxnSp>
                <p:nvCxnSpPr>
                  <p:cNvPr id="596" name="Прямая со стрелкой 94"/>
                  <p:cNvCxnSpPr/>
                  <p:nvPr/>
                </p:nvCxnSpPr>
                <p:spPr>
                  <a:xfrm>
                    <a:off x="3116520" y="4668480"/>
                    <a:ext cx="3935160" cy="2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  <a:tailEnd len="sm" type="triangle" w="sm"/>
                  </a:ln>
                </p:spPr>
              </p:cxnSp>
              <p:cxnSp>
                <p:nvCxnSpPr>
                  <p:cNvPr id="597" name="Прямая соединительная линия 95"/>
                  <p:cNvCxnSpPr/>
                  <p:nvPr/>
                </p:nvCxnSpPr>
                <p:spPr>
                  <a:xfrm>
                    <a:off x="311832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98" name="Прямая соединительная линия 96"/>
                  <p:cNvCxnSpPr/>
                  <p:nvPr/>
                </p:nvCxnSpPr>
                <p:spPr>
                  <a:xfrm>
                    <a:off x="347580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599" name="Прямая соединительная линия 97"/>
                  <p:cNvCxnSpPr/>
                  <p:nvPr/>
                </p:nvCxnSpPr>
                <p:spPr>
                  <a:xfrm>
                    <a:off x="383292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600" name="Прямая соединительная линия 98"/>
                  <p:cNvCxnSpPr/>
                  <p:nvPr/>
                </p:nvCxnSpPr>
                <p:spPr>
                  <a:xfrm>
                    <a:off x="419040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601" name="Прямая соединительная линия 99"/>
                  <p:cNvCxnSpPr/>
                  <p:nvPr/>
                </p:nvCxnSpPr>
                <p:spPr>
                  <a:xfrm>
                    <a:off x="454788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602" name="Прямая соединительная линия 100"/>
                  <p:cNvCxnSpPr/>
                  <p:nvPr/>
                </p:nvCxnSpPr>
                <p:spPr>
                  <a:xfrm>
                    <a:off x="490500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603" name="Прямая соединительная линия 101"/>
                  <p:cNvCxnSpPr/>
                  <p:nvPr/>
                </p:nvCxnSpPr>
                <p:spPr>
                  <a:xfrm>
                    <a:off x="526248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604" name="Прямая соединительная линия 102"/>
                  <p:cNvCxnSpPr/>
                  <p:nvPr/>
                </p:nvCxnSpPr>
                <p:spPr>
                  <a:xfrm>
                    <a:off x="561960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605" name="Прямая соединительная линия 103"/>
                  <p:cNvCxnSpPr/>
                  <p:nvPr/>
                </p:nvCxnSpPr>
                <p:spPr>
                  <a:xfrm>
                    <a:off x="597708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606" name="Прямая соединительная линия 104"/>
                  <p:cNvCxnSpPr/>
                  <p:nvPr/>
                </p:nvCxnSpPr>
                <p:spPr>
                  <a:xfrm>
                    <a:off x="633456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  <p:cxnSp>
                <p:nvCxnSpPr>
                  <p:cNvPr id="607" name="Прямая соединительная линия 105"/>
                  <p:cNvCxnSpPr/>
                  <p:nvPr/>
                </p:nvCxnSpPr>
                <p:spPr>
                  <a:xfrm>
                    <a:off x="6691680" y="4641480"/>
                    <a:ext cx="2520" cy="56520"/>
                  </a:xfrm>
                  <a:prstGeom prst="straightConnector1">
                    <a:avLst/>
                  </a:prstGeom>
                  <a:ln w="12600">
                    <a:solidFill>
                      <a:srgbClr val="b9b9b9"/>
                    </a:solidFill>
                    <a:round/>
                  </a:ln>
                </p:spPr>
              </p:cxnSp>
            </p:grpSp>
            <p:sp>
              <p:nvSpPr>
                <p:cNvPr id="608" name="TextBox 76"/>
                <p:cNvSpPr/>
                <p:nvPr/>
              </p:nvSpPr>
              <p:spPr>
                <a:xfrm>
                  <a:off x="4277880" y="479484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0,8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609" name="TextBox 79"/>
                <p:cNvSpPr/>
                <p:nvPr/>
              </p:nvSpPr>
              <p:spPr>
                <a:xfrm>
                  <a:off x="3697560" y="4722840"/>
                  <a:ext cx="19260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0,5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610" name="TextBox 83"/>
                <p:cNvSpPr/>
                <p:nvPr/>
              </p:nvSpPr>
              <p:spPr>
                <a:xfrm>
                  <a:off x="3035880" y="4722840"/>
                  <a:ext cx="1047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0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611" name="TextBox 84"/>
                <p:cNvSpPr/>
                <p:nvPr/>
              </p:nvSpPr>
              <p:spPr>
                <a:xfrm>
                  <a:off x="4570200" y="4722840"/>
                  <a:ext cx="921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612" name="TextBox 91"/>
                <p:cNvSpPr/>
                <p:nvPr/>
              </p:nvSpPr>
              <p:spPr>
                <a:xfrm>
                  <a:off x="5152320" y="4722120"/>
                  <a:ext cx="1749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1,5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613" name="TextBox 92"/>
                <p:cNvSpPr/>
                <p:nvPr/>
              </p:nvSpPr>
              <p:spPr>
                <a:xfrm>
                  <a:off x="5829480" y="4720680"/>
                  <a:ext cx="1749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2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  <p:sp>
              <p:nvSpPr>
                <p:cNvPr id="614" name="TextBox 93"/>
                <p:cNvSpPr/>
                <p:nvPr/>
              </p:nvSpPr>
              <p:spPr>
                <a:xfrm>
                  <a:off x="6581160" y="4720680"/>
                  <a:ext cx="174960" cy="91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t">
                  <a:spAutoFit/>
                </a:bodyPr>
                <a:p>
                  <a:pPr algn="r" defTabSz="457200">
                    <a:lnSpc>
                      <a:spcPct val="100000"/>
                    </a:lnSpc>
                  </a:pPr>
                  <a:r>
                    <a:rPr b="1" lang="ru-RU" sz="600" spc="-1" strike="noStrike">
                      <a:solidFill>
                        <a:srgbClr val="4756a0"/>
                      </a:solidFill>
                      <a:latin typeface="Arial"/>
                      <a:ea typeface="DejaVu Sans"/>
                    </a:rPr>
                    <a:t>2,5</a:t>
                  </a:r>
                  <a:endParaRPr b="0" lang="ru-RU" sz="600" spc="-1" strike="noStrike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p:grpSp>
        </p:grpSp>
      </p:grpSp>
      <p:sp>
        <p:nvSpPr>
          <p:cNvPr id="615" name="Овал 121"/>
          <p:cNvSpPr/>
          <p:nvPr/>
        </p:nvSpPr>
        <p:spPr>
          <a:xfrm>
            <a:off x="3158640" y="474192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9b9b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b9b9b9"/>
                </a:solidFill>
                <a:latin typeface="Arial"/>
                <a:ea typeface="DejaVu Sans"/>
              </a:rPr>
              <a:t>О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6" name="Овал 123"/>
          <p:cNvSpPr/>
          <p:nvPr/>
        </p:nvSpPr>
        <p:spPr>
          <a:xfrm>
            <a:off x="3725280" y="420984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900" spc="-1" strike="noStrike">
                <a:solidFill>
                  <a:srgbClr val="b1c1e4"/>
                </a:solidFill>
                <a:latin typeface="Arial"/>
                <a:ea typeface="DejaVu Sans"/>
              </a:rPr>
              <a:t>В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7" name="Овал 125"/>
          <p:cNvSpPr/>
          <p:nvPr/>
        </p:nvSpPr>
        <p:spPr>
          <a:xfrm>
            <a:off x="6035760" y="474192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Р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8" name="TextBox 126"/>
          <p:cNvSpPr/>
          <p:nvPr/>
        </p:nvSpPr>
        <p:spPr>
          <a:xfrm>
            <a:off x="3197880" y="1649520"/>
            <a:ext cx="21934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b9b9b9"/>
                </a:solidFill>
                <a:latin typeface="Arial"/>
                <a:ea typeface="DejaVu Sans"/>
              </a:rPr>
              <a:t>ТРУДНЫЕ ДЕТИ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9" name="TextBox 127"/>
          <p:cNvSpPr/>
          <p:nvPr/>
        </p:nvSpPr>
        <p:spPr>
          <a:xfrm>
            <a:off x="5015880" y="1653840"/>
            <a:ext cx="21934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b9b9b9"/>
                </a:solidFill>
                <a:latin typeface="Arial"/>
                <a:ea typeface="DejaVu Sans"/>
              </a:rPr>
              <a:t>ЗВЁЗДЫ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0" name="TextBox 128"/>
          <p:cNvSpPr/>
          <p:nvPr/>
        </p:nvSpPr>
        <p:spPr>
          <a:xfrm>
            <a:off x="3197880" y="5999040"/>
            <a:ext cx="21934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b9b9b9"/>
                </a:solidFill>
                <a:latin typeface="Arial"/>
                <a:ea typeface="DejaVu Sans"/>
              </a:rPr>
              <a:t>СОБАКИ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1" name="TextBox 129"/>
          <p:cNvSpPr/>
          <p:nvPr/>
        </p:nvSpPr>
        <p:spPr>
          <a:xfrm>
            <a:off x="5015880" y="6003720"/>
            <a:ext cx="219348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b9b9b9"/>
                </a:solidFill>
                <a:latin typeface="Arial"/>
                <a:ea typeface="DejaVu Sans"/>
              </a:rPr>
              <a:t>ДОЙНЫЕ КОРОВЫ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2" name="TextBox 131"/>
          <p:cNvSpPr/>
          <p:nvPr/>
        </p:nvSpPr>
        <p:spPr>
          <a:xfrm>
            <a:off x="1171800" y="2019240"/>
            <a:ext cx="181692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21" strike="noStrike">
                <a:solidFill>
                  <a:srgbClr val="4756a0"/>
                </a:solidFill>
                <a:latin typeface="Arial"/>
                <a:ea typeface="DejaVu Sans"/>
              </a:rPr>
              <a:t>Обеспечение эл. энергией,  </a:t>
            </a:r>
            <a:br>
              <a:rPr sz="700"/>
            </a:br>
            <a:r>
              <a:rPr b="1" lang="ru-RU" sz="700" spc="-21" strike="noStrike">
                <a:solidFill>
                  <a:srgbClr val="4756a0"/>
                </a:solidFill>
                <a:latin typeface="Arial"/>
                <a:ea typeface="DejaVu Sans"/>
              </a:rPr>
              <a:t> газом и паром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3" name="Овал 132"/>
          <p:cNvSpPr/>
          <p:nvPr/>
        </p:nvSpPr>
        <p:spPr>
          <a:xfrm>
            <a:off x="848160" y="1988640"/>
            <a:ext cx="177480" cy="177480"/>
          </a:xfrm>
          <a:prstGeom prst="ellipse">
            <a:avLst/>
          </a:prstGeom>
          <a:solidFill>
            <a:srgbClr val="4756a0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Э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4" name="Овал 133"/>
          <p:cNvSpPr/>
          <p:nvPr/>
        </p:nvSpPr>
        <p:spPr>
          <a:xfrm>
            <a:off x="848160" y="297072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Р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5" name="TextBox 134"/>
          <p:cNvSpPr/>
          <p:nvPr/>
        </p:nvSpPr>
        <p:spPr>
          <a:xfrm>
            <a:off x="1171800" y="3000240"/>
            <a:ext cx="149580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Ремонт машин и оборудования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6" name="Овал 135"/>
          <p:cNvSpPr/>
          <p:nvPr/>
        </p:nvSpPr>
        <p:spPr>
          <a:xfrm>
            <a:off x="848160" y="341856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9b9b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b9b9b9"/>
                </a:solidFill>
                <a:latin typeface="Arial"/>
                <a:ea typeface="DejaVu Sans"/>
              </a:rPr>
              <a:t>О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7" name="TextBox 136"/>
          <p:cNvSpPr/>
          <p:nvPr/>
        </p:nvSpPr>
        <p:spPr>
          <a:xfrm>
            <a:off x="1173960" y="3429000"/>
            <a:ext cx="149580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Обрабатывающее производство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8" name="TextBox 139"/>
          <p:cNvSpPr/>
          <p:nvPr/>
        </p:nvSpPr>
        <p:spPr>
          <a:xfrm>
            <a:off x="8145000" y="2019240"/>
            <a:ext cx="143640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21" strike="noStrike">
                <a:solidFill>
                  <a:srgbClr val="4756a0"/>
                </a:solidFill>
                <a:latin typeface="Arial"/>
                <a:ea typeface="DejaVu Sans"/>
              </a:rPr>
              <a:t>ИНВЕСТИЦИОННЫЕ ПРОЕКТЫ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700" spc="-21" strike="noStrike">
                <a:solidFill>
                  <a:srgbClr val="4756a0"/>
                </a:solidFill>
                <a:latin typeface="Arial"/>
                <a:ea typeface="DejaVu Sans"/>
              </a:rPr>
              <a:t>Ремонт систем водоснабжения, водоотведения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9" name="TextBox 143"/>
          <p:cNvSpPr/>
          <p:nvPr/>
        </p:nvSpPr>
        <p:spPr>
          <a:xfrm>
            <a:off x="8009280" y="2783520"/>
            <a:ext cx="143640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21" strike="noStrike">
                <a:solidFill>
                  <a:srgbClr val="4756a0"/>
                </a:solidFill>
                <a:latin typeface="Arial"/>
                <a:ea typeface="DejaVu Sans"/>
              </a:rPr>
              <a:t>СНИЖЕНИЕ ТЕМПОВ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700" spc="-21" strike="noStrike">
                <a:solidFill>
                  <a:srgbClr val="4756a0"/>
                </a:solidFill>
                <a:latin typeface="Arial"/>
                <a:ea typeface="DejaVu Sans"/>
              </a:rPr>
              <a:t>ОТРАСЛЕЙ ИЗ-ЗА ОТСУТСТВИЯ ИНВЕСТИЦИОННЫХ ПРОЕКТОВ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0" name="Овал 147"/>
          <p:cNvSpPr/>
          <p:nvPr/>
        </p:nvSpPr>
        <p:spPr>
          <a:xfrm>
            <a:off x="7743600" y="216864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900" spc="-1" strike="noStrike">
                <a:solidFill>
                  <a:srgbClr val="b1c1e4"/>
                </a:solidFill>
                <a:latin typeface="Arial"/>
                <a:ea typeface="DejaVu Sans"/>
              </a:rPr>
              <a:t>В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1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2" name="Овал 86"/>
          <p:cNvSpPr/>
          <p:nvPr/>
        </p:nvSpPr>
        <p:spPr>
          <a:xfrm>
            <a:off x="7743600" y="272952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b9b9b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b9b9b9"/>
                </a:solidFill>
                <a:latin typeface="Arial"/>
                <a:ea typeface="DejaVu Sans"/>
              </a:rPr>
              <a:t>О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3" name="Овал 87"/>
          <p:cNvSpPr/>
          <p:nvPr/>
        </p:nvSpPr>
        <p:spPr>
          <a:xfrm>
            <a:off x="7743600" y="300024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Р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Скругленный прямоугольник 6"/>
          <p:cNvSpPr/>
          <p:nvPr/>
        </p:nvSpPr>
        <p:spPr>
          <a:xfrm>
            <a:off x="5297760" y="2269800"/>
            <a:ext cx="4495320" cy="148068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Отсутствие инвестиционных проектов в отраслях: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b1c1e4"/>
              </a:buClr>
              <a:buFont typeface="OpenSymbol"/>
              <a:buAutoNum type="arabicPeriod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Водоснабжение, водоотведение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b1c1e4"/>
              </a:buClr>
              <a:buFont typeface="OpenSymbol"/>
              <a:buAutoNum type="arabicPeriod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Обрабатывающее производство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5" name="Скругленный прямоугольник 8"/>
          <p:cNvSpPr/>
          <p:nvPr/>
        </p:nvSpPr>
        <p:spPr>
          <a:xfrm>
            <a:off x="5283720" y="4824720"/>
            <a:ext cx="4495320" cy="1480680"/>
          </a:xfrm>
          <a:prstGeom prst="roundRect">
            <a:avLst>
              <a:gd name="adj" fmla="val 14095"/>
            </a:avLst>
          </a:prstGeom>
          <a:noFill/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Сложности с привлечением инвесторов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6" name="Скругленный прямоугольник 38"/>
          <p:cNvSpPr/>
          <p:nvPr/>
        </p:nvSpPr>
        <p:spPr>
          <a:xfrm>
            <a:off x="641160" y="2269800"/>
            <a:ext cx="4495320" cy="148068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rIns="144000" tIns="144000" bIns="45000" anchor="t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Развитие отрасли ремонта машин и оборудования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за счёт реализации инвестиционных проектов на предприятиях МО </a:t>
            </a:r>
            <a:br>
              <a:rPr sz="800"/>
            </a:b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(АО «СВРЦ»)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7" name="Скругленный прямоугольник 39"/>
          <p:cNvSpPr/>
          <p:nvPr/>
        </p:nvSpPr>
        <p:spPr>
          <a:xfrm>
            <a:off x="641160" y="1376640"/>
            <a:ext cx="4495320" cy="77292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СИЛЬНЫЕ СТОРОНЫ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8" name="Скругленный прямоугольник 16"/>
          <p:cNvSpPr/>
          <p:nvPr/>
        </p:nvSpPr>
        <p:spPr>
          <a:xfrm>
            <a:off x="627120" y="4824720"/>
            <a:ext cx="4495320" cy="1480680"/>
          </a:xfrm>
          <a:prstGeom prst="roundRect">
            <a:avLst>
              <a:gd name="adj" fmla="val 1409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44000" rIns="144000" tIns="144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Ремонт сетей теплоснабжения, водоснабжение и водоотведения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Ремонт автомобильных дорог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9" name="Скругленный прямоугольник 12"/>
          <p:cNvSpPr/>
          <p:nvPr/>
        </p:nvSpPr>
        <p:spPr>
          <a:xfrm>
            <a:off x="627120" y="3931920"/>
            <a:ext cx="4495320" cy="77292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ВОЗМОЖНОСТИ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0" name="TextBox 2"/>
          <p:cNvSpPr/>
          <p:nvPr/>
        </p:nvSpPr>
        <p:spPr>
          <a:xfrm>
            <a:off x="627120" y="550080"/>
            <a:ext cx="915804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МАТРИЦА БКГ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ВОЗМОЖНЫЕ ЭФФЕКТЫ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1" name="PlaceHolder 1"/>
          <p:cNvSpPr>
            <a:spLocks noGrp="1"/>
          </p:cNvSpPr>
          <p:nvPr>
            <p:ph type="sldNum" idx="24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BF52F81-CB08-41DC-9FD4-811F900198C3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2" name="Скругленный прямоугольник 42"/>
          <p:cNvSpPr/>
          <p:nvPr/>
        </p:nvSpPr>
        <p:spPr>
          <a:xfrm>
            <a:off x="5299920" y="1376640"/>
            <a:ext cx="4495320" cy="772920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СЛАБЫЕ СТОРОНЫ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3" name="Скругленный прямоугольник 46"/>
          <p:cNvSpPr/>
          <p:nvPr/>
        </p:nvSpPr>
        <p:spPr>
          <a:xfrm>
            <a:off x="5286240" y="3931920"/>
            <a:ext cx="4495320" cy="772920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УГРОЗЫ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4" name="Скругленный прямоугольник 3"/>
          <p:cNvSpPr/>
          <p:nvPr/>
        </p:nvSpPr>
        <p:spPr>
          <a:xfrm>
            <a:off x="627120" y="163800"/>
            <a:ext cx="9306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матрица БКГ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5" name="TextBox 1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">
            <a:hlinkClick r:id="rId1" action="ppaction://hlinksldjump"/>
          </p:cNvPr>
          <p:cNvSpPr/>
          <p:nvPr/>
        </p:nvSpPr>
        <p:spPr>
          <a:xfrm>
            <a:off x="626400" y="1256400"/>
            <a:ext cx="121572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преимущества 03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" name="Скругленный прямоугольник 3">
            <a:hlinkClick r:id="rId2" action="ppaction://hlinksldjump"/>
          </p:cNvPr>
          <p:cNvSpPr/>
          <p:nvPr/>
        </p:nvSpPr>
        <p:spPr>
          <a:xfrm>
            <a:off x="1955520" y="1256400"/>
            <a:ext cx="1598400" cy="27144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общая харакетристика 04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" name="Скругленный прямоугольник 4">
            <a:hlinkClick r:id="rId3" action="ppaction://hlinksldjump"/>
          </p:cNvPr>
          <p:cNvSpPr/>
          <p:nvPr/>
        </p:nvSpPr>
        <p:spPr>
          <a:xfrm>
            <a:off x="3666960" y="1256400"/>
            <a:ext cx="250092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социально-экономические показатели 05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" name="Скругленный прямоугольник 5">
            <a:hlinkClick r:id="rId4" action="ppaction://hlinksldjump"/>
          </p:cNvPr>
          <p:cNvSpPr/>
          <p:nvPr/>
        </p:nvSpPr>
        <p:spPr>
          <a:xfrm>
            <a:off x="6280920" y="1256400"/>
            <a:ext cx="207504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демография, </a:t>
            </a: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занятость и доходы населения 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06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" name="Скругленный прямоугольник 7">
            <a:hlinkClick r:id="rId5" action="ppaction://hlinksldjump"/>
          </p:cNvPr>
          <p:cNvSpPr/>
          <p:nvPr/>
        </p:nvSpPr>
        <p:spPr>
          <a:xfrm>
            <a:off x="8487720" y="1256400"/>
            <a:ext cx="128988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ресурсная база 07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" name="Скругленный прямоугольник 8">
            <a:hlinkClick r:id="rId6" action="ppaction://hlinksldjump"/>
          </p:cNvPr>
          <p:cNvSpPr/>
          <p:nvPr/>
        </p:nvSpPr>
        <p:spPr>
          <a:xfrm>
            <a:off x="626400" y="1632240"/>
            <a:ext cx="202608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социальная инфраструктура 08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" name="Скругленный прямоугольник 10">
            <a:hlinkClick r:id="rId7" action="ppaction://hlinksldjump"/>
          </p:cNvPr>
          <p:cNvSpPr/>
          <p:nvPr/>
        </p:nvSpPr>
        <p:spPr>
          <a:xfrm>
            <a:off x="2769480" y="1632240"/>
            <a:ext cx="133344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качество жизни 09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" name="Скругленный прямоугольник 12">
            <a:hlinkClick r:id="rId8" action="ppaction://hlinksldjump"/>
          </p:cNvPr>
          <p:cNvSpPr/>
          <p:nvPr/>
        </p:nvSpPr>
        <p:spPr>
          <a:xfrm>
            <a:off x="4219200" y="1632240"/>
            <a:ext cx="246888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оценка услуг по жизнеобеспечению 10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" name="Скругленный прямоугольник 13">
            <a:hlinkClick r:id="rId9" action="ppaction://hlinksldjump"/>
          </p:cNvPr>
          <p:cNvSpPr/>
          <p:nvPr/>
        </p:nvSpPr>
        <p:spPr>
          <a:xfrm>
            <a:off x="6804360" y="1632240"/>
            <a:ext cx="85788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туризм 11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" name="Скругленный прямоугольник 16">
            <a:hlinkClick r:id="rId10" action="ppaction://hlinksldjump"/>
          </p:cNvPr>
          <p:cNvSpPr/>
          <p:nvPr/>
        </p:nvSpPr>
        <p:spPr>
          <a:xfrm>
            <a:off x="7778520" y="1632240"/>
            <a:ext cx="199872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позиция предпринимателей 14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" name="Скругленный прямоугольник 19">
            <a:hlinkClick r:id="rId11" action="ppaction://hlinksldjump"/>
          </p:cNvPr>
          <p:cNvSpPr/>
          <p:nvPr/>
        </p:nvSpPr>
        <p:spPr>
          <a:xfrm>
            <a:off x="626400" y="2010960"/>
            <a:ext cx="214596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анализ интервью администрации 15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" name="Скругленный прямоугольник 20">
            <a:hlinkClick r:id="rId12" action="ppaction://hlinksldjump"/>
          </p:cNvPr>
          <p:cNvSpPr/>
          <p:nvPr/>
        </p:nvSpPr>
        <p:spPr>
          <a:xfrm>
            <a:off x="2877120" y="2010960"/>
            <a:ext cx="136836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SWOT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-анализ 16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" name="Скругленный прямоугольник 21">
            <a:hlinkClick r:id="rId13" action="ppaction://hlinksldjump"/>
          </p:cNvPr>
          <p:cNvSpPr/>
          <p:nvPr/>
        </p:nvSpPr>
        <p:spPr>
          <a:xfrm>
            <a:off x="4347360" y="2010960"/>
            <a:ext cx="111240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матрица БКГ 17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" name="Скругленный прямоугольник 23">
            <a:hlinkClick r:id="rId14" action="ppaction://hlinksldjump"/>
          </p:cNvPr>
          <p:cNvSpPr/>
          <p:nvPr/>
        </p:nvSpPr>
        <p:spPr>
          <a:xfrm>
            <a:off x="5561640" y="2010960"/>
            <a:ext cx="218232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контент анализ социальных сетей 20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" name="Скругленный прямоугольник 24">
            <a:hlinkClick r:id="rId15" action="ppaction://hlinksldjump"/>
          </p:cNvPr>
          <p:cNvSpPr/>
          <p:nvPr/>
        </p:nvSpPr>
        <p:spPr>
          <a:xfrm>
            <a:off x="7845840" y="2010960"/>
            <a:ext cx="193140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организационные проблемы 21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" name="Скругленный прямоугольник 25">
            <a:hlinkClick r:id="rId16" action="ppaction://hlinksldjump"/>
          </p:cNvPr>
          <p:cNvSpPr/>
          <p:nvPr/>
        </p:nvSpPr>
        <p:spPr>
          <a:xfrm>
            <a:off x="626400" y="2372760"/>
            <a:ext cx="210348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ТОП-действия администрации 22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6" name="Скругленный прямоугольник 26">
            <a:hlinkClick r:id="rId17" action="ppaction://hlinksldjump"/>
          </p:cNvPr>
          <p:cNvSpPr/>
          <p:nvPr/>
        </p:nvSpPr>
        <p:spPr>
          <a:xfrm>
            <a:off x="2829240" y="2372760"/>
            <a:ext cx="3286440" cy="27144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механизмы реализации инвестиционного профиля 23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" name="Скругленный прямоугольник 27">
            <a:hlinkClick r:id="rId18" action="ppaction://hlinksldjump"/>
          </p:cNvPr>
          <p:cNvSpPr/>
          <p:nvPr/>
        </p:nvSpPr>
        <p:spPr>
          <a:xfrm>
            <a:off x="6198840" y="2372760"/>
            <a:ext cx="173916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основные организации 24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" name="Скругленный прямоугольник 28">
            <a:hlinkClick r:id="rId19" action="ppaction://hlinksldjump"/>
          </p:cNvPr>
          <p:cNvSpPr/>
          <p:nvPr/>
        </p:nvSpPr>
        <p:spPr>
          <a:xfrm>
            <a:off x="8038440" y="2372760"/>
            <a:ext cx="173916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ключевые компетенции 25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" name="Скругленный прямоугольник 29">
            <a:hlinkClick r:id="rId20" action="ppaction://hlinksldjump"/>
          </p:cNvPr>
          <p:cNvSpPr/>
          <p:nvPr/>
        </p:nvSpPr>
        <p:spPr>
          <a:xfrm>
            <a:off x="2552400" y="2748240"/>
            <a:ext cx="273564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инвестиционные проекты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для реализации </a:t>
            </a: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 27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0" name="Скругленный прямоугольник 30">
            <a:hlinkClick r:id="rId21" action="ppaction://hlinksldjump"/>
          </p:cNvPr>
          <p:cNvSpPr/>
          <p:nvPr/>
        </p:nvSpPr>
        <p:spPr>
          <a:xfrm>
            <a:off x="5374440" y="2747160"/>
            <a:ext cx="183960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инвестиционные ниши 28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" name="Скругленный прямоугольник 31">
            <a:hlinkClick r:id="rId22" action="ppaction://hlinksldjump"/>
          </p:cNvPr>
          <p:cNvSpPr/>
          <p:nvPr/>
        </p:nvSpPr>
        <p:spPr>
          <a:xfrm>
            <a:off x="7300440" y="2747160"/>
            <a:ext cx="247716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прорывные инвестиционные идеи 30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" name="Скругленный прямоугольник 32">
            <a:hlinkClick r:id="rId23" action="ppaction://hlinksldjump"/>
          </p:cNvPr>
          <p:cNvSpPr/>
          <p:nvPr/>
        </p:nvSpPr>
        <p:spPr>
          <a:xfrm>
            <a:off x="626400" y="3126600"/>
            <a:ext cx="241164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свободные инвестиционные площадки 31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3" name="Скругленный прямоугольник 33">
            <a:hlinkClick r:id="rId24" action="ppaction://hlinksldjump"/>
          </p:cNvPr>
          <p:cNvSpPr/>
          <p:nvPr/>
        </p:nvSpPr>
        <p:spPr>
          <a:xfrm>
            <a:off x="5105520" y="3124800"/>
            <a:ext cx="159228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меры господдержки 33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" name="Скругленный прямоугольник 34">
            <a:hlinkClick r:id="rId25" action="ppaction://hlinksldjump"/>
          </p:cNvPr>
          <p:cNvSpPr/>
          <p:nvPr/>
        </p:nvSpPr>
        <p:spPr>
          <a:xfrm>
            <a:off x="6781320" y="3124800"/>
            <a:ext cx="298296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предложение по корректировке мер поддержки 3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7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" name="Скругленный прямоугольник 35">
            <a:hlinkClick r:id="rId26" action="ppaction://hlinksldjump"/>
          </p:cNvPr>
          <p:cNvSpPr/>
          <p:nvPr/>
        </p:nvSpPr>
        <p:spPr>
          <a:xfrm>
            <a:off x="626400" y="3506040"/>
            <a:ext cx="161316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образ будущего МО 3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8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" name="Скругленный прямоугольник 36">
            <a:hlinkClick r:id="rId27" action="ppaction://hlinksldjump"/>
          </p:cNvPr>
          <p:cNvSpPr/>
          <p:nvPr/>
        </p:nvSpPr>
        <p:spPr>
          <a:xfrm>
            <a:off x="2329920" y="3513240"/>
            <a:ext cx="97812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контакты 3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9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" name="Скругленный прямоугольник 37">
            <a:hlinkClick r:id="rId28" action="ppaction://hlinksldjump"/>
          </p:cNvPr>
          <p:cNvSpPr/>
          <p:nvPr/>
        </p:nvSpPr>
        <p:spPr>
          <a:xfrm>
            <a:off x="3398400" y="3513240"/>
            <a:ext cx="1149120" cy="27144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приложения 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40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" name="Скругленный прямоугольник 38">
            <a:hlinkClick r:id="rId29" action="ppaction://hlinksldjump"/>
          </p:cNvPr>
          <p:cNvSpPr/>
          <p:nvPr/>
        </p:nvSpPr>
        <p:spPr>
          <a:xfrm>
            <a:off x="4638240" y="3510000"/>
            <a:ext cx="174240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цель и задачи проекта 4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1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" name="PlaceHolder 1"/>
          <p:cNvSpPr>
            <a:spLocks noGrp="1"/>
          </p:cNvSpPr>
          <p:nvPr>
            <p:ph type="sldNum" idx="7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164B53EA-EB63-4980-8BAF-46F434973BC9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Скругленный прямоугольник 6">
            <a:hlinkClick r:id="rId30" action="ppaction://hlinksldjump"/>
          </p:cNvPr>
          <p:cNvSpPr/>
          <p:nvPr/>
        </p:nvSpPr>
        <p:spPr>
          <a:xfrm>
            <a:off x="3121560" y="3124800"/>
            <a:ext cx="190080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диагностическая карта МО </a:t>
            </a: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32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" name="Скругленный прямоугольник 14">
            <a:hlinkClick r:id="rId31" action="ppaction://hlinksldjump"/>
          </p:cNvPr>
          <p:cNvSpPr/>
          <p:nvPr/>
        </p:nvSpPr>
        <p:spPr>
          <a:xfrm>
            <a:off x="626400" y="2747160"/>
            <a:ext cx="1839600" cy="2714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специализация округа 26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2" name="TextBox 45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МАТЕРИАЛ ПОДГОТОВЛЕН АДМИНИСТРАЦИЕЙ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3" name="TextBox 46"/>
          <p:cNvSpPr/>
          <p:nvPr/>
        </p:nvSpPr>
        <p:spPr>
          <a:xfrm>
            <a:off x="627120" y="4880520"/>
            <a:ext cx="888552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15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</a:t>
            </a:r>
            <a:br>
              <a:rPr sz="1500"/>
            </a:b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4" name="Скругленный прямоугольник 2"/>
          <p:cNvSpPr/>
          <p:nvPr/>
        </p:nvSpPr>
        <p:spPr>
          <a:xfrm>
            <a:off x="7613280" y="158400"/>
            <a:ext cx="2151000" cy="72504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ВИЛЮЧИНСКИЙ ГОРОДСКОЙ ОКРУГ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" name="Скругленный прямоугольник 9"/>
          <p:cNvSpPr/>
          <p:nvPr/>
        </p:nvSpPr>
        <p:spPr>
          <a:xfrm>
            <a:off x="9039240" y="158400"/>
            <a:ext cx="725040" cy="725040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 w="12600">
            <a:noFill/>
          </a:ln>
          <a:effectLst>
            <a:outerShdw blurRad="106200" dir="0" dist="0" rotWithShape="0">
              <a:srgbClr val="000000">
                <a:alpha val="92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56" name="TextBox 15"/>
          <p:cNvSpPr/>
          <p:nvPr/>
        </p:nvSpPr>
        <p:spPr>
          <a:xfrm>
            <a:off x="9290880" y="459720"/>
            <a:ext cx="221760" cy="13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x-none" sz="300" spc="-1" strike="noStrike">
                <a:solidFill>
                  <a:schemeClr val="dk1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7" name="Picture 4" descr=""/>
          <p:cNvPicPr/>
          <p:nvPr/>
        </p:nvPicPr>
        <p:blipFill>
          <a:blip r:embed="rId32"/>
          <a:stretch/>
        </p:blipFill>
        <p:spPr>
          <a:xfrm>
            <a:off x="9202680" y="147240"/>
            <a:ext cx="398520" cy="67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Скругленный прямоугольник 39"/>
          <p:cNvSpPr/>
          <p:nvPr/>
        </p:nvSpPr>
        <p:spPr>
          <a:xfrm>
            <a:off x="641160" y="1376640"/>
            <a:ext cx="4495320" cy="772920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ПРОБЛЕМЫ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7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КОНТЕНТ-АНАЛИЗ СОЦИАЛЬНЬ</a:t>
            </a:r>
            <a:r>
              <a:rPr b="1" lang="en" sz="1500" spc="-1" strike="noStrike">
                <a:solidFill>
                  <a:schemeClr val="dk1"/>
                </a:solidFill>
                <a:latin typeface="Arial"/>
                <a:ea typeface="DejaVu Sans"/>
              </a:rPr>
              <a:t>I</a:t>
            </a: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Х СЕТЕЙ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8" name="Скругленный прямоугольник 1"/>
          <p:cNvSpPr/>
          <p:nvPr/>
        </p:nvSpPr>
        <p:spPr>
          <a:xfrm>
            <a:off x="627120" y="163800"/>
            <a:ext cx="204408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контент-анализ социальных сетей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9" name="PlaceHolder 1"/>
          <p:cNvSpPr>
            <a:spLocks noGrp="1"/>
          </p:cNvSpPr>
          <p:nvPr>
            <p:ph type="sldNum" idx="25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3CEBBF0-9041-416A-9F0A-7B534B9327C6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0" name="Скругленный прямоугольник 42"/>
          <p:cNvSpPr/>
          <p:nvPr/>
        </p:nvSpPr>
        <p:spPr>
          <a:xfrm>
            <a:off x="5299920" y="1376640"/>
            <a:ext cx="4495320" cy="77292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ВОЗМОЖНЫЕ РЕШЕНИЯ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51" name="Скругленный прямоугольник 3"/>
          <p:cNvSpPr/>
          <p:nvPr/>
        </p:nvSpPr>
        <p:spPr>
          <a:xfrm>
            <a:off x="627120" y="225612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Низкое качество жилищно-коммунальных услуг, высокий износ коммунальных сетей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52" name="Скругленный прямоугольник 4"/>
          <p:cNvSpPr/>
          <p:nvPr/>
        </p:nvSpPr>
        <p:spPr>
          <a:xfrm>
            <a:off x="627120" y="284868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Загрязнение окружающей среды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(несвоевременный вывоз мусора)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53" name="Рисунок 10" descr="Запрещено со сплошной заливкой"/>
          <p:cNvPicPr/>
          <p:nvPr/>
        </p:nvPicPr>
        <p:blipFill>
          <a:blip r:embed="rId1"/>
          <a:stretch/>
        </p:blipFill>
        <p:spPr>
          <a:xfrm>
            <a:off x="706320" y="290988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654" name="Скругленный прямоугольник 13"/>
          <p:cNvSpPr/>
          <p:nvPr/>
        </p:nvSpPr>
        <p:spPr>
          <a:xfrm>
            <a:off x="627120" y="344664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Нехватка квалифицированных специалистов в медицинских учреждениях МО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55" name="Скругленный прямоугольник 14"/>
          <p:cNvSpPr/>
          <p:nvPr/>
        </p:nvSpPr>
        <p:spPr>
          <a:xfrm>
            <a:off x="627120" y="403920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В зимнее время дороги не соответствуют требованиям содержания (гололед, снег)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56" name="Рисунок 15" descr="Запрещено со сплошной заливкой"/>
          <p:cNvPicPr/>
          <p:nvPr/>
        </p:nvPicPr>
        <p:blipFill>
          <a:blip r:embed="rId2"/>
          <a:stretch/>
        </p:blipFill>
        <p:spPr>
          <a:xfrm>
            <a:off x="706320" y="410040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657" name="Скругленный прямоугольник 19"/>
          <p:cNvSpPr/>
          <p:nvPr/>
        </p:nvSpPr>
        <p:spPr>
          <a:xfrm>
            <a:off x="5299920" y="225612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Участие в региональных программах по капитальному ремонту и модернизации систем ЖКХ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58" name="Скругленный прямоугольник 20"/>
          <p:cNvSpPr/>
          <p:nvPr/>
        </p:nvSpPr>
        <p:spPr>
          <a:xfrm>
            <a:off x="5299920" y="284868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59" name="Рисунок 22" descr="Значок &quot;Галочка1&quot; со сплошной заливкой"/>
          <p:cNvPicPr/>
          <p:nvPr/>
        </p:nvPicPr>
        <p:blipFill>
          <a:blip r:embed="rId3"/>
          <a:stretch/>
        </p:blipFill>
        <p:spPr>
          <a:xfrm>
            <a:off x="5379480" y="2315520"/>
            <a:ext cx="362880" cy="362880"/>
          </a:xfrm>
          <a:prstGeom prst="rect">
            <a:avLst/>
          </a:prstGeom>
          <a:ln w="0">
            <a:noFill/>
          </a:ln>
        </p:spPr>
      </p:pic>
      <p:sp>
        <p:nvSpPr>
          <p:cNvPr id="660" name="Скругленный прямоугольник 23"/>
          <p:cNvSpPr/>
          <p:nvPr/>
        </p:nvSpPr>
        <p:spPr>
          <a:xfrm>
            <a:off x="5299920" y="344664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Содействие со стороны администрации в релокации медицинских работников              из других регионов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61" name="Скругленный прямоугольник 24"/>
          <p:cNvSpPr/>
          <p:nvPr/>
        </p:nvSpPr>
        <p:spPr>
          <a:xfrm>
            <a:off x="5299920" y="403920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Увеличение нормативов вывоза снега и увеличение рейдов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снегоочистительной техники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62" name="Рисунок 26" descr="Значок &quot;Галочка1&quot; со сплошной заливкой"/>
          <p:cNvPicPr/>
          <p:nvPr/>
        </p:nvPicPr>
        <p:blipFill>
          <a:blip r:embed="rId4"/>
          <a:stretch/>
        </p:blipFill>
        <p:spPr>
          <a:xfrm>
            <a:off x="5379480" y="350604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663" name="Рисунок 27" descr="Значок &quot;Галочка1&quot; со сплошной заливкой"/>
          <p:cNvPicPr/>
          <p:nvPr/>
        </p:nvPicPr>
        <p:blipFill>
          <a:blip r:embed="rId5"/>
          <a:stretch/>
        </p:blipFill>
        <p:spPr>
          <a:xfrm>
            <a:off x="5379480" y="290988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664" name="Рисунок 28" descr="Значок &quot;Галочка1&quot; со сплошной заливкой"/>
          <p:cNvPicPr/>
          <p:nvPr/>
        </p:nvPicPr>
        <p:blipFill>
          <a:blip r:embed="rId6"/>
          <a:stretch/>
        </p:blipFill>
        <p:spPr>
          <a:xfrm>
            <a:off x="5373720" y="410040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665" name="Рисунок 29" descr="Запрещено со сплошной заливкой"/>
          <p:cNvPicPr/>
          <p:nvPr/>
        </p:nvPicPr>
        <p:blipFill>
          <a:blip r:embed="rId7"/>
          <a:stretch/>
        </p:blipFill>
        <p:spPr>
          <a:xfrm>
            <a:off x="706320" y="232128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666" name="Рисунок 30" descr="Запрещено со сплошной заливкой"/>
          <p:cNvPicPr/>
          <p:nvPr/>
        </p:nvPicPr>
        <p:blipFill>
          <a:blip r:embed="rId8"/>
          <a:stretch/>
        </p:blipFill>
        <p:spPr>
          <a:xfrm>
            <a:off x="706320" y="35060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667" name="Скругленный прямоугольник 5"/>
          <p:cNvSpPr/>
          <p:nvPr/>
        </p:nvSpPr>
        <p:spPr>
          <a:xfrm>
            <a:off x="627120" y="463176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68" name="Рисунок 6" descr="Запрещено со сплошной заливкой"/>
          <p:cNvPicPr/>
          <p:nvPr/>
        </p:nvPicPr>
        <p:blipFill>
          <a:blip r:embed="rId9"/>
          <a:stretch/>
        </p:blipFill>
        <p:spPr>
          <a:xfrm>
            <a:off x="706320" y="469332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669" name="Скругленный прямоугольник 8"/>
          <p:cNvSpPr/>
          <p:nvPr/>
        </p:nvSpPr>
        <p:spPr>
          <a:xfrm>
            <a:off x="5299920" y="4631760"/>
            <a:ext cx="450936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Участие в государственных программах по финансированию проектов ремонта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и модернизации дорожной инфраструктуры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70" name="Рисунок 9" descr="Значок &quot;Галочка1&quot; со сплошной заливкой"/>
          <p:cNvPicPr/>
          <p:nvPr/>
        </p:nvPicPr>
        <p:blipFill>
          <a:blip r:embed="rId10"/>
          <a:stretch/>
        </p:blipFill>
        <p:spPr>
          <a:xfrm>
            <a:off x="5373720" y="4693320"/>
            <a:ext cx="362880" cy="362880"/>
          </a:xfrm>
          <a:prstGeom prst="rect">
            <a:avLst/>
          </a:prstGeom>
          <a:ln w="0">
            <a:noFill/>
          </a:ln>
        </p:spPr>
      </p:pic>
      <p:sp>
        <p:nvSpPr>
          <p:cNvPr id="671" name="TextBox 11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TextBox 2"/>
          <p:cNvSpPr/>
          <p:nvPr/>
        </p:nvSpPr>
        <p:spPr>
          <a:xfrm>
            <a:off x="627120" y="550080"/>
            <a:ext cx="915804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ОРГАНИЗАЦИОННЫЕ ПРОБЛЕМЫ,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ПРЕПЯТСТВУЮЩИЕ РАЗВИТИЮ ВИЛЮЧИНСКОГО ГОРОДСКОГО ОКРУГА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3" name="Скругленный прямоугольник 1"/>
          <p:cNvSpPr/>
          <p:nvPr/>
        </p:nvSpPr>
        <p:spPr>
          <a:xfrm>
            <a:off x="627120" y="163800"/>
            <a:ext cx="17676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организационные проблемы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4" name="PlaceHolder 1"/>
          <p:cNvSpPr>
            <a:spLocks noGrp="1"/>
          </p:cNvSpPr>
          <p:nvPr>
            <p:ph type="sldNum" idx="26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4861B06B-DE18-49DD-ACD7-CA26FE14A4CD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5" name="Скругленный прямоугольник 138"/>
          <p:cNvSpPr/>
          <p:nvPr/>
        </p:nvSpPr>
        <p:spPr>
          <a:xfrm>
            <a:off x="627120" y="3429000"/>
            <a:ext cx="1707480" cy="86148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высокий износ сетей теплоснабжения, водоснабжения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и водоотведения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6" name="Скругленный прямоугольник 144"/>
          <p:cNvSpPr/>
          <p:nvPr/>
        </p:nvSpPr>
        <p:spPr>
          <a:xfrm>
            <a:off x="4352400" y="1423800"/>
            <a:ext cx="1707480" cy="86148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ограничения связанные </a:t>
            </a:r>
            <a:br>
              <a:rPr sz="700"/>
            </a:b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со статусом ЗАТО </a:t>
            </a:r>
            <a:br>
              <a:rPr sz="700"/>
            </a:b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7" name="Скругленный прямоугольник 152"/>
          <p:cNvSpPr/>
          <p:nvPr/>
        </p:nvSpPr>
        <p:spPr>
          <a:xfrm>
            <a:off x="2484360" y="3442680"/>
            <a:ext cx="1707480" cy="861480"/>
          </a:xfrm>
          <a:prstGeom prst="roundRect">
            <a:avLst>
              <a:gd name="adj" fmla="val 25638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инженерная инфраструктура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8" name="Скругленный прямоугольник 154"/>
          <p:cNvSpPr/>
          <p:nvPr/>
        </p:nvSpPr>
        <p:spPr>
          <a:xfrm>
            <a:off x="3486600" y="5470200"/>
            <a:ext cx="1707480" cy="86148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нехватка квалифицированных кадров           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9" name="Скругленный прямоугольник 157"/>
          <p:cNvSpPr/>
          <p:nvPr/>
        </p:nvSpPr>
        <p:spPr>
          <a:xfrm>
            <a:off x="4341600" y="2432880"/>
            <a:ext cx="1707480" cy="861480"/>
          </a:xfrm>
          <a:prstGeom prst="roundRect">
            <a:avLst>
              <a:gd name="adj" fmla="val 25638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x-none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бюрократические 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</a:t>
            </a:r>
            <a:r>
              <a:rPr b="1" lang="x-none" sz="1100" spc="-1" strike="noStrike">
                <a:solidFill>
                  <a:srgbClr val="4756a0"/>
                </a:solidFill>
                <a:latin typeface="Arial"/>
                <a:ea typeface="DejaVu Sans"/>
              </a:rPr>
              <a:t>роблемы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0" name="Скругленный прямоугольник 158"/>
          <p:cNvSpPr/>
          <p:nvPr/>
        </p:nvSpPr>
        <p:spPr>
          <a:xfrm>
            <a:off x="4341600" y="3446640"/>
            <a:ext cx="1707480" cy="86148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1100" spc="-1" strike="noStrike">
                <a:solidFill>
                  <a:schemeClr val="lt1"/>
                </a:solidFill>
                <a:latin typeface="Arial"/>
                <a:ea typeface="DejaVu Sans"/>
              </a:rPr>
              <a:t>ключевые направления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1" name="Скругленный прямоугольник 159"/>
          <p:cNvSpPr/>
          <p:nvPr/>
        </p:nvSpPr>
        <p:spPr>
          <a:xfrm>
            <a:off x="4341600" y="4460400"/>
            <a:ext cx="1707480" cy="861480"/>
          </a:xfrm>
          <a:prstGeom prst="roundRect">
            <a:avLst>
              <a:gd name="adj" fmla="val 25638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x-none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кадровые проблемы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2" name="Скругленный прямоугольник 160"/>
          <p:cNvSpPr/>
          <p:nvPr/>
        </p:nvSpPr>
        <p:spPr>
          <a:xfrm>
            <a:off x="5344200" y="5474160"/>
            <a:ext cx="1707480" cy="86148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отток населения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3" name="Скругленный прямоугольник 164"/>
          <p:cNvSpPr/>
          <p:nvPr/>
        </p:nvSpPr>
        <p:spPr>
          <a:xfrm>
            <a:off x="6199200" y="3460320"/>
            <a:ext cx="1707480" cy="861480"/>
          </a:xfrm>
          <a:prstGeom prst="roundRect">
            <a:avLst>
              <a:gd name="adj" fmla="val 25638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x-none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технические проблемы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4" name="Скругленный прямоугольник 170"/>
          <p:cNvSpPr/>
          <p:nvPr/>
        </p:nvSpPr>
        <p:spPr>
          <a:xfrm>
            <a:off x="8056440" y="3460320"/>
            <a:ext cx="1707480" cy="86148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72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отсутствие свободных площадей пригодных для ведения бизнеса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5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Скругленный прямоугольник 9"/>
          <p:cNvSpPr/>
          <p:nvPr/>
        </p:nvSpPr>
        <p:spPr>
          <a:xfrm>
            <a:off x="639000" y="1956960"/>
            <a:ext cx="9133920" cy="303516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87" name="Скругленный прямоугольник 84"/>
          <p:cNvSpPr/>
          <p:nvPr/>
        </p:nvSpPr>
        <p:spPr>
          <a:xfrm>
            <a:off x="627120" y="1401480"/>
            <a:ext cx="9133920" cy="1150200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88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ТОП-ДЕЙСТВИЯ АДМИНИСТРАЦИИ ВИЛЮЧИНСКОГО ГОРОДСКОГО ОКРУГА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9" name="Скругленный прямоугольник 1"/>
          <p:cNvSpPr/>
          <p:nvPr/>
        </p:nvSpPr>
        <p:spPr>
          <a:xfrm>
            <a:off x="627120" y="163800"/>
            <a:ext cx="181872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ТОП-действия администрации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90" name="PlaceHolder 1"/>
          <p:cNvSpPr>
            <a:spLocks noGrp="1"/>
          </p:cNvSpPr>
          <p:nvPr>
            <p:ph type="sldNum" idx="27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BC7B5804-9C94-4A1D-9F8F-B0E6FF91E6BB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691" name="Таблица 5"/>
          <p:cNvGraphicFramePr/>
          <p:nvPr/>
        </p:nvGraphicFramePr>
        <p:xfrm>
          <a:off x="627120" y="1376640"/>
          <a:ext cx="9134640" cy="3333240"/>
        </p:xfrm>
        <a:graphic>
          <a:graphicData uri="http://schemas.openxmlformats.org/drawingml/2006/table">
            <a:tbl>
              <a:tblPr/>
              <a:tblGrid>
                <a:gridCol w="2017800"/>
                <a:gridCol w="3087000"/>
                <a:gridCol w="806040"/>
                <a:gridCol w="806040"/>
                <a:gridCol w="806040"/>
                <a:gridCol w="806040"/>
                <a:gridCol w="806040"/>
              </a:tblGrid>
              <a:tr h="79164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СФЕРА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ДЕЙСТВИЯ АДМИНИСТРАЦИИ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ОЧЕРЁДНОСТЬ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ВАЖНОСТЬ</a:t>
                      </a:r>
                      <a:r>
                        <a:rPr b="1" lang="en-US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*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СТОИМОСТЬ</a:t>
                      </a:r>
                      <a:r>
                        <a:rPr b="1" lang="en-US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**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ВРЕМЯ</a:t>
                      </a:r>
                      <a:r>
                        <a:rPr b="1" lang="en-US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**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ИТОГОВЫЙ 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БАЛЛ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0760">
                <a:tc rowSpan="2">
                  <a:txBody>
                    <a:bodyPr lIns="576000" r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Нивелирование угрозы выбора инвестором другого муниципального образования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576000" marR="144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rIns="108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Использование буклетов и других информационных материалов для презентации сильных сторон и возможностей Вилючинского городского округа  перед потенциальными инвесторами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10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rgbClr val="4756a0"/>
                          </a:solidFill>
                          <a:latin typeface="Arial"/>
                        </a:rPr>
                        <a:t>ТОП-1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rgbClr val="4756a0"/>
                          </a:solidFill>
                          <a:latin typeface="Arial"/>
                        </a:rPr>
                        <a:t>14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3344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80000" rIns="108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Развитие каналов информирования:  наполнение сайта, использование профильных ресурсов для информирования               о площадках, публикация рекламных и иных материалов                  на популярных интернет-ресурсах 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10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rgbClr val="b1c1e4"/>
                          </a:solidFill>
                          <a:latin typeface="Arial"/>
                        </a:rPr>
                        <a:t>ТОП-2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760">
                <a:tc rowSpan="2">
                  <a:txBody>
                    <a:bodyPr lIns="576000" r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Кадровые проблемы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576000" marR="144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rIns="108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Организация встреч и мастер-классов со школьниками для популяризации рабочих специальностей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10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rgbClr val="4756a0"/>
                          </a:solidFill>
                          <a:latin typeface="Arial"/>
                        </a:rPr>
                        <a:t>ТОП-1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rgbClr val="4756a0"/>
                          </a:solidFill>
                          <a:latin typeface="Arial"/>
                        </a:rPr>
                        <a:t>12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76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80000" rIns="108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Содействие в релокации работников из других населенных пунктов и регионов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10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rgbClr val="b1c1e4"/>
                          </a:solidFill>
                          <a:latin typeface="Arial"/>
                        </a:rPr>
                        <a:t>ТОП-2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7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760">
                <a:tc rowSpan="2">
                  <a:txBody>
                    <a:bodyPr lIns="576000" r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Развитие предпринимательства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576000" marR="144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80000" rIns="108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Регулярная рассылка информации 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о мерах поддержки со стороны администрации 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10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rgbClr val="4756a0"/>
                          </a:solidFill>
                          <a:latin typeface="Arial"/>
                        </a:rPr>
                        <a:t>ТОП-1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rgbClr val="4756a0"/>
                          </a:solidFill>
                          <a:latin typeface="Arial"/>
                        </a:rPr>
                        <a:t>15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076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80000" rIns="108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108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rgbClr val="b1c1e4"/>
                          </a:solidFill>
                          <a:latin typeface="Arial"/>
                        </a:rPr>
                        <a:t>ТОП-2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92" name="TextBox 6"/>
          <p:cNvSpPr/>
          <p:nvPr/>
        </p:nvSpPr>
        <p:spPr>
          <a:xfrm>
            <a:off x="632520" y="6365160"/>
            <a:ext cx="246636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*5-наибольшая важность, 1-наименьшая важность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93" name="TextBox 8"/>
          <p:cNvSpPr/>
          <p:nvPr/>
        </p:nvSpPr>
        <p:spPr>
          <a:xfrm>
            <a:off x="2738520" y="6361920"/>
            <a:ext cx="311832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**5-наименьшая стоимость/время, 1-наибольшая стоимость/время 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94" name="Рисунок 11" descr="Щит со сплошной заливкой"/>
          <p:cNvPicPr/>
          <p:nvPr/>
        </p:nvPicPr>
        <p:blipFill>
          <a:blip r:embed="rId1"/>
          <a:stretch/>
        </p:blipFill>
        <p:spPr>
          <a:xfrm>
            <a:off x="753120" y="324900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695" name="Рисунок 12" descr="Указатель со сплошной заливкой"/>
          <p:cNvPicPr/>
          <p:nvPr/>
        </p:nvPicPr>
        <p:blipFill>
          <a:blip r:embed="rId2"/>
          <a:stretch/>
        </p:blipFill>
        <p:spPr>
          <a:xfrm>
            <a:off x="753120" y="23990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696" name="Рисунок 14" descr="Отменить подписку со сплошной заливкой"/>
          <p:cNvPicPr/>
          <p:nvPr/>
        </p:nvPicPr>
        <p:blipFill>
          <a:blip r:embed="rId3"/>
          <a:stretch/>
        </p:blipFill>
        <p:spPr>
          <a:xfrm>
            <a:off x="758520" y="406620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697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Рисунок 15"/>
          <p:cNvSpPr/>
          <p:nvPr/>
        </p:nvSpPr>
        <p:spPr>
          <a:xfrm>
            <a:off x="627120" y="1256400"/>
            <a:ext cx="6886080" cy="2894040"/>
          </a:xfrm>
          <a:custGeom>
            <a:avLst/>
            <a:gdLst>
              <a:gd name="textAreaLeft" fmla="*/ 0 w 6886080"/>
              <a:gd name="textAreaRight" fmla="*/ 6888600 w 6886080"/>
              <a:gd name="textAreaTop" fmla="*/ 0 h 2894040"/>
              <a:gd name="textAreaBottom" fmla="*/ 2896560 h 2894040"/>
            </a:gdLst>
            <a:ahLst/>
            <a:rect l="textAreaLeft" t="textAreaTop" r="textAreaRight" b="textAreaBottom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99" name="TextBox 2"/>
          <p:cNvSpPr/>
          <p:nvPr/>
        </p:nvSpPr>
        <p:spPr>
          <a:xfrm>
            <a:off x="627120" y="4880520"/>
            <a:ext cx="731520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МЕХАНИЗМЫ РЕАЛИЗАЦИИ ИНВЕСТИЦИОННОГО ПРОФИЛЯ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00" name="TextBox 1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01" name="Рисунок 5"/>
          <p:cNvSpPr/>
          <p:nvPr/>
        </p:nvSpPr>
        <p:spPr>
          <a:xfrm>
            <a:off x="7634160" y="1256400"/>
            <a:ext cx="2151000" cy="3011040"/>
          </a:xfrm>
          <a:custGeom>
            <a:avLst/>
            <a:gdLst>
              <a:gd name="textAreaLeft" fmla="*/ 0 w 2151000"/>
              <a:gd name="textAreaRight" fmla="*/ 2153520 w 2151000"/>
              <a:gd name="textAreaTop" fmla="*/ 0 h 3011040"/>
              <a:gd name="textAreaBottom" fmla="*/ 3013560 h 3011040"/>
            </a:gdLst>
            <a:ahLst/>
            <a:rect l="textAreaLeft" t="textAreaTop" r="textAreaRight" b="textAreaBottom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Скругленный прямоугольник 9"/>
          <p:cNvSpPr/>
          <p:nvPr/>
        </p:nvSpPr>
        <p:spPr>
          <a:xfrm>
            <a:off x="627120" y="1956960"/>
            <a:ext cx="9133920" cy="434232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03" name="Скругленный прямоугольник 84"/>
          <p:cNvSpPr/>
          <p:nvPr/>
        </p:nvSpPr>
        <p:spPr>
          <a:xfrm>
            <a:off x="627120" y="1401480"/>
            <a:ext cx="9133920" cy="1150200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04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ОСНОВНЫЕ ОРГАНИЗАЦИИ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05" name="Скругленный прямоугольник 1"/>
          <p:cNvSpPr/>
          <p:nvPr/>
        </p:nvSpPr>
        <p:spPr>
          <a:xfrm>
            <a:off x="627120" y="163800"/>
            <a:ext cx="147348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основные организации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06" name="PlaceHolder 1"/>
          <p:cNvSpPr>
            <a:spLocks noGrp="1"/>
          </p:cNvSpPr>
          <p:nvPr>
            <p:ph type="sldNum" idx="28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8196FB3-A38E-4AF3-8BCE-7FF2BD7846F7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707" name="Таблица 5"/>
          <p:cNvGraphicFramePr/>
          <p:nvPr/>
        </p:nvGraphicFramePr>
        <p:xfrm>
          <a:off x="627120" y="1376640"/>
          <a:ext cx="9135720" cy="4922280"/>
        </p:xfrm>
        <a:graphic>
          <a:graphicData uri="http://schemas.openxmlformats.org/drawingml/2006/table">
            <a:tbl>
              <a:tblPr/>
              <a:tblGrid>
                <a:gridCol w="3142800"/>
                <a:gridCol w="3142800"/>
                <a:gridCol w="1425240"/>
                <a:gridCol w="1425240"/>
              </a:tblGrid>
              <a:tr h="80388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НАИМЕНОВАНИЕ КОМПАНИИ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ОСНОВНОЙ ВИД</a:t>
                      </a:r>
                      <a:r>
                        <a:rPr b="1" lang="x-none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 ДЕЯТЕЛЬНОСТИ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ВЫРУЧКА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млн. руб.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РАБО</a:t>
                      </a: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ТНИКИ*</a:t>
                      </a:r>
                      <a:r>
                        <a:rPr b="1" lang="x-none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чел.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АО «СВРЦ»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Ремонт и техническое обслуживание судов и лодок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«ТРЕСТ»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Строительство жилых и нежилых зданий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238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«МАСТЕР»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Строительство жилых и нежилых зданий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26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«ВИЛЮЧИНСКАЯ СУДОВЕРФЬ»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Строительство кораблей, судов и плавучих конструкций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«ДИОНИС»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Деятельность ресторанов и услуги по доставке продуктов питания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14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«ДСК»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Строительство автомобильных дорог и автомагистралей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13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«АГЕНТ СЕРВИС ДВ»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Торговля оптовая прочими строительными материалами и изделиями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16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«КАМРЫБФЛОТ»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Аренда и управление собственным или арендованным недвижимым имуществом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47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«МЕТАЛЛМОНТАЖ»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Строительство жилых и нежилых зданий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17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1840">
                <a:tc>
                  <a:txBody>
                    <a:bodyPr lIns="180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ООО «УПРАВКО К»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Управление эксплуатацией жилого фонда за вознаграждение или на договорной основе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-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26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08" name="TextBox 3"/>
          <p:cNvSpPr/>
          <p:nvPr/>
        </p:nvSpPr>
        <p:spPr>
          <a:xfrm>
            <a:off x="627120" y="6327360"/>
            <a:ext cx="731520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*</a:t>
            </a:r>
            <a:r>
              <a:rPr b="0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Среднесписочная численность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Box 2"/>
          <p:cNvSpPr/>
          <p:nvPr/>
        </p:nvSpPr>
        <p:spPr>
          <a:xfrm>
            <a:off x="627120" y="550080"/>
            <a:ext cx="915804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600" spc="-1" strike="noStrike">
                <a:solidFill>
                  <a:schemeClr val="dk1"/>
                </a:solidFill>
                <a:latin typeface="Arial"/>
                <a:ea typeface="DejaVu Sans"/>
              </a:rPr>
              <a:t>КЛЮЧЕВЫЕ КОМПЕТЕНЦИИ*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0" name="Скругленный прямоугольник 1"/>
          <p:cNvSpPr/>
          <p:nvPr/>
        </p:nvSpPr>
        <p:spPr>
          <a:xfrm>
            <a:off x="627120" y="163800"/>
            <a:ext cx="150084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ключевые компетенции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1" name="Скругленный прямоугольник 9"/>
          <p:cNvSpPr/>
          <p:nvPr/>
        </p:nvSpPr>
        <p:spPr>
          <a:xfrm>
            <a:off x="627120" y="1401480"/>
            <a:ext cx="4495320" cy="772920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72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АО «СВРЦ»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2" name="PlaceHolder 1"/>
          <p:cNvSpPr>
            <a:spLocks noGrp="1"/>
          </p:cNvSpPr>
          <p:nvPr>
            <p:ph type="sldNum" idx="29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0130E64-A93B-4E26-B076-646340390404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3" name="Скругленный прямоугольник 15"/>
          <p:cNvSpPr/>
          <p:nvPr/>
        </p:nvSpPr>
        <p:spPr>
          <a:xfrm>
            <a:off x="5409720" y="1401480"/>
            <a:ext cx="4171680" cy="5090040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МИССИЯ И СТРАТЕГИЯ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algn="just" defTabSz="457200">
              <a:lnSpc>
                <a:spcPct val="100000"/>
              </a:lnSpc>
            </a:pPr>
            <a:r>
              <a:rPr b="0" lang="ru-RU" sz="950" spc="-1" strike="noStrike">
                <a:solidFill>
                  <a:srgbClr val="4756a0"/>
                </a:solidFill>
                <a:latin typeface="Arial"/>
                <a:ea typeface="DejaVu Sans"/>
              </a:rPr>
              <a:t>АО «СВРЦ»  - градообразующее производственное предприятие, которое имеет перед собой ясно выраженные цели и инструменты для их достижения. Цели и задачи добиться от работников Понимания их личной ответственности за качество работ. Путем привлечения молодых квалифицированных специалистов постоянно увеличивать объемы производства. Обеспечивать строгое соответствие производимой продукции требованиям заказчика, нормам и правилам безопасности, требованиям защиты окружающей среды. Политика предприятия Постоянное совершенствование системы качества. Своевременное и эффективное принятие корректирующих мер. Забота о работниках предприятия. Создание условий труда и оснащение рабочих мест, соответствующих всем санитарным и гигиеническим нормам. Повышение благосостояния сотрудников. Обеспечение морального и материального удовлетворения работников предприятия. Систематическое обучение работников всех уровней с целью постоянного повышения их профессионального мастерства. Внедрение высокопроизводительного оборудования и новейших технологий для повышения производительности труда, оптимизации затрат. Создание новых рабочих мест. Привлечение на работу специалистов высокой квалификации. Мы развиваем доверительные взаимовыгодные отношения со всеми партнерами в долгосрочных интересах нашего производства. </a:t>
            </a:r>
            <a:br>
              <a:rPr sz="950"/>
            </a:br>
            <a:r>
              <a:rPr b="0" lang="ru-RU" sz="950" spc="-1" strike="noStrike">
                <a:solidFill>
                  <a:srgbClr val="4756a0"/>
                </a:solidFill>
                <a:latin typeface="Arial"/>
                <a:ea typeface="DejaVu Sans"/>
              </a:rPr>
              <a:t>АО «СВРЦ» ответственно относится к выполнению взятых на себя обязательств. Эта требовательность – залог нашей долгосрочной прибыльности. Со дня своего основания </a:t>
            </a:r>
            <a:br>
              <a:rPr sz="950"/>
            </a:br>
            <a:r>
              <a:rPr b="0" lang="ru-RU" sz="950" spc="-1" strike="noStrike">
                <a:solidFill>
                  <a:srgbClr val="4756a0"/>
                </a:solidFill>
                <a:latin typeface="Arial"/>
                <a:ea typeface="DejaVu Sans"/>
              </a:rPr>
              <a:t>АО «СВРЦ» содействует росту благосостояния Камчатского региона. Мы понимаем важность социальной ответственности нашего завода и останемся примером в вопросах социальной защищенности наших сотрудников.</a:t>
            </a:r>
            <a:endParaRPr b="0" lang="ru-RU" sz="95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lt1"/>
                </a:solidFill>
                <a:latin typeface="Calibri"/>
                <a:ea typeface="DejaVu Sans"/>
              </a:rPr>
              <a:t>*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4" name="Скругленный прямоугольник 8"/>
          <p:cNvSpPr/>
          <p:nvPr/>
        </p:nvSpPr>
        <p:spPr>
          <a:xfrm>
            <a:off x="747000" y="1518120"/>
            <a:ext cx="549000" cy="54900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15" name="Скругленный прямоугольник 27"/>
          <p:cNvSpPr/>
          <p:nvPr/>
        </p:nvSpPr>
        <p:spPr>
          <a:xfrm>
            <a:off x="627120" y="2295000"/>
            <a:ext cx="4495320" cy="772920"/>
          </a:xfrm>
          <a:prstGeom prst="roundRect">
            <a:avLst>
              <a:gd name="adj" fmla="val 26200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на рынке более 65 лет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6" name="Скругленный прямоугольник 31"/>
          <p:cNvSpPr/>
          <p:nvPr/>
        </p:nvSpPr>
        <p:spPr>
          <a:xfrm>
            <a:off x="627120" y="3193560"/>
            <a:ext cx="4495320" cy="772920"/>
          </a:xfrm>
          <a:prstGeom prst="roundRect">
            <a:avLst>
              <a:gd name="adj" fmla="val 26200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специализируется на ремонте и обслуживание судов и лодок  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7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18" name="Picture 3" descr=""/>
          <p:cNvPicPr/>
          <p:nvPr/>
        </p:nvPicPr>
        <p:blipFill>
          <a:blip r:embed="rId1"/>
          <a:stretch/>
        </p:blipFill>
        <p:spPr>
          <a:xfrm>
            <a:off x="830160" y="1656000"/>
            <a:ext cx="381960" cy="273240"/>
          </a:xfrm>
          <a:prstGeom prst="rect">
            <a:avLst/>
          </a:prstGeom>
          <a:ln w="0">
            <a:noFill/>
          </a:ln>
        </p:spPr>
      </p:pic>
      <p:sp>
        <p:nvSpPr>
          <p:cNvPr id="719" name="TextBox 19"/>
          <p:cNvSpPr/>
          <p:nvPr/>
        </p:nvSpPr>
        <p:spPr>
          <a:xfrm>
            <a:off x="632520" y="6365160"/>
            <a:ext cx="457236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*материал подготовлен на основе информации открытых источников АО «СВРЦ» (</a:t>
            </a:r>
            <a:r>
              <a:rPr b="0" i="1" lang="en-US" sz="600" spc="-1" strike="noStrike" u="sng">
                <a:solidFill>
                  <a:srgbClr val="3399ff"/>
                </a:solidFill>
                <a:uFillTx/>
                <a:latin typeface="Arial"/>
                <a:ea typeface="DejaVu Sans"/>
                <a:hlinkClick r:id="rId2"/>
              </a:rPr>
              <a:t>https://</a:t>
            </a:r>
            <a:r>
              <a:rPr b="0" i="1" lang="ru-RU" sz="600" spc="-1" strike="noStrike" u="sng">
                <a:solidFill>
                  <a:srgbClr val="3399ff"/>
                </a:solidFill>
                <a:uFillTx/>
                <a:latin typeface="Arial"/>
                <a:ea typeface="DejaVu Sans"/>
                <a:hlinkClick r:id="rId3"/>
              </a:rPr>
              <a:t>сврц.рф</a:t>
            </a:r>
            <a:r>
              <a:rPr b="0" i="1" lang="ru-RU" sz="600" spc="-1" strike="noStrike" u="sng">
                <a:solidFill>
                  <a:srgbClr val="3399ff"/>
                </a:solidFill>
                <a:uFillTx/>
                <a:latin typeface="Arial"/>
                <a:ea typeface="DejaVu Sans"/>
                <a:hlinkClick r:id="rId4"/>
              </a:rPr>
              <a:t>/</a:t>
            </a: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)  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0" name="Скругленный прямоугольник 21"/>
          <p:cNvSpPr/>
          <p:nvPr/>
        </p:nvSpPr>
        <p:spPr>
          <a:xfrm>
            <a:off x="627120" y="4136400"/>
            <a:ext cx="4495320" cy="1131840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72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ru-RU" sz="9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721" name="TextBox 22"/>
          <p:cNvSpPr/>
          <p:nvPr/>
        </p:nvSpPr>
        <p:spPr>
          <a:xfrm>
            <a:off x="830160" y="4354920"/>
            <a:ext cx="305892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КОНТАКТЫ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22" name="Рисунок 23" descr="Маркер со сплошной заливкой"/>
          <p:cNvPicPr/>
          <p:nvPr/>
        </p:nvPicPr>
        <p:blipFill>
          <a:blip r:embed="rId5"/>
          <a:stretch/>
        </p:blipFill>
        <p:spPr>
          <a:xfrm>
            <a:off x="703080" y="461376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723" name="TextBox 24"/>
          <p:cNvSpPr/>
          <p:nvPr/>
        </p:nvSpPr>
        <p:spPr>
          <a:xfrm>
            <a:off x="963000" y="4613760"/>
            <a:ext cx="232992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684090, Камчатский край, </a:t>
            </a:r>
            <a:br>
              <a:rPr sz="9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г. Вилючинск, </a:t>
            </a:r>
            <a:br>
              <a:rPr sz="9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ул. Владивостокская д. 1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24" name="Рисунок 25" descr="Телефонная трубка со сплошной заливкой"/>
          <p:cNvPicPr/>
          <p:nvPr/>
        </p:nvPicPr>
        <p:blipFill>
          <a:blip r:embed="rId6"/>
          <a:stretch/>
        </p:blipFill>
        <p:spPr>
          <a:xfrm>
            <a:off x="3295440" y="461772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725" name="TextBox 26"/>
          <p:cNvSpPr/>
          <p:nvPr/>
        </p:nvSpPr>
        <p:spPr>
          <a:xfrm>
            <a:off x="3558960" y="465912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+ 7 (41535) 3-21-34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26" name="Рисунок 28" descr="Конверт со сплошной заливкой"/>
          <p:cNvPicPr/>
          <p:nvPr/>
        </p:nvPicPr>
        <p:blipFill>
          <a:blip r:embed="rId7"/>
          <a:stretch/>
        </p:blipFill>
        <p:spPr>
          <a:xfrm>
            <a:off x="3295440" y="496368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727" name="TextBox 30"/>
          <p:cNvSpPr/>
          <p:nvPr/>
        </p:nvSpPr>
        <p:spPr>
          <a:xfrm>
            <a:off x="3620880" y="496872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900" spc="-1" strike="noStrike">
                <a:solidFill>
                  <a:schemeClr val="lt1"/>
                </a:solidFill>
                <a:latin typeface="Arial"/>
                <a:ea typeface="DejaVu Sans"/>
              </a:rPr>
              <a:t>svrc7@aosvrc.ru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Скругленный прямоугольник 249"/>
          <p:cNvSpPr/>
          <p:nvPr/>
        </p:nvSpPr>
        <p:spPr>
          <a:xfrm>
            <a:off x="7598520" y="1376640"/>
            <a:ext cx="2193480" cy="77292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РЕЗУЛЬТАТЫ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9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СПЕЦИАЛИЗАЦИЯ ВИЛЮЧИНСКОГО ГОРОДСКОГО ОКРУГА И ТРЕНДЫ РАЗВИТИЯ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0" name="Скругленный прямоугольник 1"/>
          <p:cNvSpPr/>
          <p:nvPr/>
        </p:nvSpPr>
        <p:spPr>
          <a:xfrm>
            <a:off x="627120" y="163800"/>
            <a:ext cx="14277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специализация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1" name="PlaceHolder 1"/>
          <p:cNvSpPr>
            <a:spLocks noGrp="1"/>
          </p:cNvSpPr>
          <p:nvPr>
            <p:ph type="sldNum" idx="30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0DFFCC7-079C-45D8-B685-1C416A1CDE5F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2" name="Скругленный прямоугольник 8"/>
          <p:cNvSpPr/>
          <p:nvPr/>
        </p:nvSpPr>
        <p:spPr>
          <a:xfrm>
            <a:off x="627120" y="1376640"/>
            <a:ext cx="2193480" cy="77292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СПЕЦИАЛИЗАЦИЯ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3" name="Скругленный прямоугольник 179"/>
          <p:cNvSpPr/>
          <p:nvPr/>
        </p:nvSpPr>
        <p:spPr>
          <a:xfrm>
            <a:off x="2954520" y="1376640"/>
            <a:ext cx="2193480" cy="77292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ТРЕНД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4" name="Скругленный прямоугольник 221"/>
          <p:cNvSpPr/>
          <p:nvPr/>
        </p:nvSpPr>
        <p:spPr>
          <a:xfrm>
            <a:off x="5276520" y="1381320"/>
            <a:ext cx="2193480" cy="77292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ЭФФЕКТЫ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5" name="Скругленный прямоугольник 24"/>
          <p:cNvSpPr/>
          <p:nvPr/>
        </p:nvSpPr>
        <p:spPr>
          <a:xfrm>
            <a:off x="621360" y="226188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ОБЕСПЕЧЕНИЕ ОБОРОНОСПОСОБНОСТИ ГОСУДАРСТВА </a:t>
            </a:r>
            <a:br>
              <a:rPr sz="700"/>
            </a:b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НА ДАЛЬНЕМ ВОСТОКЕ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6" name="Скругленный прямоугольник 29"/>
          <p:cNvSpPr/>
          <p:nvPr/>
        </p:nvSpPr>
        <p:spPr>
          <a:xfrm>
            <a:off x="2954520" y="226188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устойчивое социально-экономическое развитие на Дальнем Востоке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7" name="Скругленный прямоугольник 31"/>
          <p:cNvSpPr/>
          <p:nvPr/>
        </p:nvSpPr>
        <p:spPr>
          <a:xfrm>
            <a:off x="2957760" y="449028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всестороннее развитие городского округа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8" name="Скругленный прямоугольник 33"/>
          <p:cNvSpPr/>
          <p:nvPr/>
        </p:nvSpPr>
        <p:spPr>
          <a:xfrm>
            <a:off x="5287680" y="226188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уменьшение оттока количества жителей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9" name="Скругленный прямоугольник 38"/>
          <p:cNvSpPr/>
          <p:nvPr/>
        </p:nvSpPr>
        <p:spPr>
          <a:xfrm>
            <a:off x="5270040" y="448272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рост популярности округа, а также увеличение интереса населения  к работе в местных организациях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40" name="Скругленный прямоугольник 40"/>
          <p:cNvSpPr/>
          <p:nvPr/>
        </p:nvSpPr>
        <p:spPr>
          <a:xfrm>
            <a:off x="7620840" y="226188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" tIns="45000" bIns="45000" anchor="ctr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рост числа населения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41" name="Скругленный прямоугольник 42"/>
          <p:cNvSpPr/>
          <p:nvPr/>
        </p:nvSpPr>
        <p:spPr>
          <a:xfrm>
            <a:off x="7620840" y="448272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привлечение кадров на предприятия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42" name="Скругленный прямоугольник 47"/>
          <p:cNvSpPr/>
          <p:nvPr/>
        </p:nvSpPr>
        <p:spPr>
          <a:xfrm>
            <a:off x="627120" y="448272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ДЕЯТЕЛЬНОСТЬ АДМИНИСТРАТИВНАЯ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И СОПУСТВУЮЩИЕ ДОПОЛНИТЕЛЬНЫЕ УСЛУГИ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43" name="Рисунок 61" descr="Мишень со сплошной заливкой"/>
          <p:cNvPicPr/>
          <p:nvPr/>
        </p:nvPicPr>
        <p:blipFill>
          <a:blip r:embed="rId1"/>
          <a:stretch/>
        </p:blipFill>
        <p:spPr>
          <a:xfrm>
            <a:off x="753120" y="35935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744" name="Рисунок 64" descr="Щит со сплошной заливкой"/>
          <p:cNvPicPr/>
          <p:nvPr/>
        </p:nvPicPr>
        <p:blipFill>
          <a:blip r:embed="rId2"/>
          <a:stretch/>
        </p:blipFill>
        <p:spPr>
          <a:xfrm>
            <a:off x="753120" y="46400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745" name="Рисунок 66" descr="Золотые слитки со сплошной заливкой"/>
          <p:cNvPicPr/>
          <p:nvPr/>
        </p:nvPicPr>
        <p:blipFill>
          <a:blip r:embed="rId3"/>
          <a:stretch/>
        </p:blipFill>
        <p:spPr>
          <a:xfrm>
            <a:off x="753120" y="568620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746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47" name="Скругленный прямоугольник 35"/>
          <p:cNvSpPr/>
          <p:nvPr/>
        </p:nvSpPr>
        <p:spPr>
          <a:xfrm>
            <a:off x="627120" y="335016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РЕМОНТ СУДОВ И ЛОДОК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48" name="Скругленный прямоугольник 37"/>
          <p:cNvSpPr/>
          <p:nvPr/>
        </p:nvSpPr>
        <p:spPr>
          <a:xfrm>
            <a:off x="2957760" y="337248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следование концепции устойчивого развития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49" name="Скругленный прямоугольник 44"/>
          <p:cNvSpPr/>
          <p:nvPr/>
        </p:nvSpPr>
        <p:spPr>
          <a:xfrm>
            <a:off x="5287680" y="341496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формирование имиджа социально-ответственной компании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50" name="Скругленный прямоугольник 49"/>
          <p:cNvSpPr/>
          <p:nvPr/>
        </p:nvSpPr>
        <p:spPr>
          <a:xfrm>
            <a:off x="7620840" y="3428640"/>
            <a:ext cx="2193480" cy="93348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" tIns="45000" bIns="45000" anchor="ctr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рост объёмов производства                  и доходов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создание новых рабочих мест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51" name="Рисунок 51" descr="Круизное судно со сплошной заливкой"/>
          <p:cNvPicPr/>
          <p:nvPr/>
        </p:nvPicPr>
        <p:blipFill>
          <a:blip r:embed="rId4"/>
          <a:stretch/>
        </p:blipFill>
        <p:spPr>
          <a:xfrm>
            <a:off x="753120" y="36381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752" name="Рисунок 53" descr="Значок &quot;Создать&quot; со сплошной заливкой"/>
          <p:cNvPicPr/>
          <p:nvPr/>
        </p:nvPicPr>
        <p:blipFill>
          <a:blip r:embed="rId5"/>
          <a:stretch/>
        </p:blipFill>
        <p:spPr>
          <a:xfrm>
            <a:off x="753120" y="2553840"/>
            <a:ext cx="357480" cy="35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Скругленный прямоугольник 9"/>
          <p:cNvSpPr/>
          <p:nvPr/>
        </p:nvSpPr>
        <p:spPr>
          <a:xfrm>
            <a:off x="627120" y="1956960"/>
            <a:ext cx="9133920" cy="350100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54" name="Скругленный прямоугольник 84"/>
          <p:cNvSpPr/>
          <p:nvPr/>
        </p:nvSpPr>
        <p:spPr>
          <a:xfrm>
            <a:off x="627120" y="1401480"/>
            <a:ext cx="9133920" cy="1150200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55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ИНВЕСТИЦИОННЫЕ ПРОЕКТЫ ДЛЯ РЕАЛИЗАЦИИ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56" name="Скругленный прямоугольник 1"/>
          <p:cNvSpPr/>
          <p:nvPr/>
        </p:nvSpPr>
        <p:spPr>
          <a:xfrm>
            <a:off x="627120" y="163800"/>
            <a:ext cx="269172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инвестиционные проекты для  реализации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57" name="PlaceHolder 1"/>
          <p:cNvSpPr>
            <a:spLocks noGrp="1"/>
          </p:cNvSpPr>
          <p:nvPr>
            <p:ph type="sldNum" idx="31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2B017073-54AD-492B-8EF6-DA9843E61BB3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758" name="Таблица 5"/>
          <p:cNvGraphicFramePr/>
          <p:nvPr/>
        </p:nvGraphicFramePr>
        <p:xfrm>
          <a:off x="627120" y="1376640"/>
          <a:ext cx="9135000" cy="3889800"/>
        </p:xfrm>
        <a:graphic>
          <a:graphicData uri="http://schemas.openxmlformats.org/drawingml/2006/table">
            <a:tbl>
              <a:tblPr/>
              <a:tblGrid>
                <a:gridCol w="2340360"/>
                <a:gridCol w="1207440"/>
                <a:gridCol w="1474920"/>
                <a:gridCol w="1742400"/>
                <a:gridCol w="2370240"/>
              </a:tblGrid>
              <a:tr h="7869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НАИМЕНОВАНИЕ ПРОЕКТА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ТИП ПЛОЩАДКИ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КАДАСТРОВЫЙ НОМЕР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ПЛОЩАДЬ ЗЕМЕЛЬНОГО УЧАСТКА, М²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ТЕХНИЧЕСКОЕ ПРИСОЕДИНЕНИЕ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1034280">
                <a:tc>
                  <a:txBody>
                    <a:bodyPr lIns="576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СТРОИТЕЛЬСТВО КОМПЛЕКСА МНОГОКВАРТИРНЫХ ДОМОВ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57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" sz="9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G</a:t>
                      </a:r>
                      <a:r>
                        <a:rPr b="1" lang="en-US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GREENFIELD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41:02:0000000:318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15 986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НЕТ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034280">
                <a:tc>
                  <a:txBody>
                    <a:bodyPr lIns="576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СТРОИТЕЛЬСТВО ТОРГОВО-РАЗВЛЕКАТЕЛЬНОГО ЦЕНТРА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57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GREENFIELD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41:02:0000000:315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12 572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НЕТ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034280">
                <a:tc>
                  <a:txBody>
                    <a:bodyPr lIns="576000" rIns="36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chemeClr val="dk1"/>
                          </a:solidFill>
                          <a:latin typeface="Arial"/>
                        </a:rPr>
                        <a:t>СТРОИТЕЛЬСТВО НАБЕРЕЖНОЙ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57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180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GREENFIELD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80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41:02:0010106:8927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47 681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НЕТ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dash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759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60" name="Рисунок 12" descr="Город со сплошной заливкой"/>
          <p:cNvPicPr/>
          <p:nvPr/>
        </p:nvPicPr>
        <p:blipFill>
          <a:blip r:embed="rId1"/>
          <a:stretch/>
        </p:blipFill>
        <p:spPr>
          <a:xfrm>
            <a:off x="739800" y="255420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761" name="Рисунок 14" descr="Современная архитектура со сплошной заливкой"/>
          <p:cNvPicPr/>
          <p:nvPr/>
        </p:nvPicPr>
        <p:blipFill>
          <a:blip r:embed="rId2"/>
          <a:stretch/>
        </p:blipFill>
        <p:spPr>
          <a:xfrm>
            <a:off x="739800" y="36032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762" name="Рисунок 15" descr="Горы со сплошной заливкой"/>
          <p:cNvPicPr/>
          <p:nvPr/>
        </p:nvPicPr>
        <p:blipFill>
          <a:blip r:embed="rId3"/>
          <a:stretch/>
        </p:blipFill>
        <p:spPr>
          <a:xfrm>
            <a:off x="739800" y="4617000"/>
            <a:ext cx="357480" cy="35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Скругленный прямоугольник 249"/>
          <p:cNvSpPr/>
          <p:nvPr/>
        </p:nvSpPr>
        <p:spPr>
          <a:xfrm>
            <a:off x="6541920" y="1260720"/>
            <a:ext cx="2193480" cy="7729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СПОРТ, ОТДЫХ, РАЗВЛЕЧЕНИЯ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64" name="Скругленный прямоугольник 179"/>
          <p:cNvSpPr/>
          <p:nvPr/>
        </p:nvSpPr>
        <p:spPr>
          <a:xfrm>
            <a:off x="992160" y="1260720"/>
            <a:ext cx="2193480" cy="7729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РАЗВИТИЕ ПРЕДПРИНИМАТЕЛЬСТВА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65" name="Скругленный прямоугольник 221"/>
          <p:cNvSpPr/>
          <p:nvPr/>
        </p:nvSpPr>
        <p:spPr>
          <a:xfrm>
            <a:off x="3672360" y="1260720"/>
            <a:ext cx="2193480" cy="7729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ОТКРЫТИЕ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НОВОГО БИЗНЕСА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66" name="Скругленный прямоугольник 248"/>
          <p:cNvSpPr/>
          <p:nvPr/>
        </p:nvSpPr>
        <p:spPr>
          <a:xfrm>
            <a:off x="6674040" y="2367360"/>
            <a:ext cx="2193480" cy="403560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67" name="PlaceHolder 1"/>
          <p:cNvSpPr>
            <a:spLocks noGrp="1"/>
          </p:cNvSpPr>
          <p:nvPr>
            <p:ph type="sldNum" idx="32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1954C7B7-49D0-4A37-B11B-5E6E28C6DDA7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8" name="Скругленный прямоугольник 178"/>
          <p:cNvSpPr/>
          <p:nvPr/>
        </p:nvSpPr>
        <p:spPr>
          <a:xfrm>
            <a:off x="951480" y="2367360"/>
            <a:ext cx="2193480" cy="4035600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69" name="Скругленный прямоугольник 220"/>
          <p:cNvSpPr/>
          <p:nvPr/>
        </p:nvSpPr>
        <p:spPr>
          <a:xfrm>
            <a:off x="3715560" y="2367360"/>
            <a:ext cx="2193480" cy="403560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70" name="TextBox 3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ИНВЕСТИЦИОННЫЕ НИШИ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71" name="Скругленный прямоугольник 4"/>
          <p:cNvSpPr/>
          <p:nvPr/>
        </p:nvSpPr>
        <p:spPr>
          <a:xfrm>
            <a:off x="627120" y="163800"/>
            <a:ext cx="146052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инвестиционные ниши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72" name="Рисунок 10" descr="Портфель со сплошной заливкой"/>
          <p:cNvPicPr/>
          <p:nvPr/>
        </p:nvPicPr>
        <p:blipFill>
          <a:blip r:embed="rId1"/>
          <a:stretch/>
        </p:blipFill>
        <p:spPr>
          <a:xfrm>
            <a:off x="2571120" y="24746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773" name="Рисунок 11" descr="Приблизить со сплошной заливкой"/>
          <p:cNvPicPr/>
          <p:nvPr/>
        </p:nvPicPr>
        <p:blipFill>
          <a:blip r:embed="rId2"/>
          <a:stretch/>
        </p:blipFill>
        <p:spPr>
          <a:xfrm>
            <a:off x="5403600" y="24987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774" name="Рисунок 12" descr="Растение со сплошной заливкой"/>
          <p:cNvPicPr/>
          <p:nvPr/>
        </p:nvPicPr>
        <p:blipFill>
          <a:blip r:embed="rId3"/>
          <a:stretch/>
        </p:blipFill>
        <p:spPr>
          <a:xfrm>
            <a:off x="8377920" y="245772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775" name="TextBox 16"/>
          <p:cNvSpPr/>
          <p:nvPr/>
        </p:nvSpPr>
        <p:spPr>
          <a:xfrm>
            <a:off x="1099080" y="2977560"/>
            <a:ext cx="1897920" cy="261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1" lang="ru-RU" sz="900" spc="-1" strike="noStrike">
                <a:solidFill>
                  <a:schemeClr val="dk1"/>
                </a:solidFill>
                <a:latin typeface="Arial"/>
                <a:ea typeface="DejaVu Sans"/>
              </a:rPr>
              <a:t>Исследовательский центр для предприятий малого          и микробизнеса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1" lang="ru-RU" sz="900" spc="-1" strike="noStrike">
                <a:solidFill>
                  <a:schemeClr val="dk1"/>
                </a:solidFill>
                <a:latin typeface="Arial"/>
                <a:ea typeface="DejaVu Sans"/>
              </a:rPr>
              <a:t>Технологический центр       для предприятий малого          и микробизнеса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1" lang="ru-RU" sz="900" spc="-1" strike="noStrike">
                <a:solidFill>
                  <a:schemeClr val="dk1"/>
                </a:solidFill>
                <a:latin typeface="Arial"/>
                <a:ea typeface="DejaVu Sans"/>
              </a:rPr>
              <a:t>Бизнес-инкубатор                  для производственных предприятий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1" lang="ru-RU" sz="900" spc="-1" strike="noStrike">
                <a:solidFill>
                  <a:schemeClr val="dk1"/>
                </a:solidFill>
                <a:latin typeface="Arial"/>
                <a:ea typeface="DejaVu Sans"/>
              </a:rPr>
              <a:t>Компания, оказывающая консультационную поддержку предприятиям: помощь в получении грантов, проработке проектов, поиске инвестиционных ниш и пр.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76" name="TextBox 19"/>
          <p:cNvSpPr/>
          <p:nvPr/>
        </p:nvSpPr>
        <p:spPr>
          <a:xfrm>
            <a:off x="3863160" y="2858760"/>
            <a:ext cx="1897920" cy="96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1" lang="ru-RU" sz="900" spc="-21" strike="noStrike">
                <a:solidFill>
                  <a:schemeClr val="dk1"/>
                </a:solidFill>
                <a:latin typeface="Arial"/>
                <a:ea typeface="DejaVu Sans"/>
              </a:rPr>
              <a:t>Комплексная застройка жилья (жилых комплексов)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1" lang="ru-RU" sz="9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предприятия            по переработке отходов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77" name="TextBox 21"/>
          <p:cNvSpPr/>
          <p:nvPr/>
        </p:nvSpPr>
        <p:spPr>
          <a:xfrm>
            <a:off x="6837480" y="2959200"/>
            <a:ext cx="1897920" cy="96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1" lang="ru-RU" sz="900" spc="-1" strike="noStrike">
                <a:solidFill>
                  <a:schemeClr val="dk1"/>
                </a:solidFill>
                <a:latin typeface="Arial"/>
                <a:ea typeface="DejaVu Sans"/>
              </a:rPr>
              <a:t>Строительство фитнес-центра со </a:t>
            </a:r>
            <a:r>
              <a:rPr b="1" lang="en-US" sz="900" spc="-1" strike="noStrike">
                <a:solidFill>
                  <a:schemeClr val="dk1"/>
                </a:solidFill>
                <a:latin typeface="Arial"/>
                <a:ea typeface="DejaVu Sans"/>
              </a:rPr>
              <a:t>SPA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1" lang="ru-RU" sz="900" spc="-1" strike="noStrike">
                <a:solidFill>
                  <a:schemeClr val="dk1"/>
                </a:solidFill>
                <a:latin typeface="Arial"/>
                <a:ea typeface="DejaVu Sans"/>
              </a:rPr>
              <a:t>Строительство торгово-развлекательного центра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78" name="TextBox 1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Скругленный прямоугольник 29"/>
          <p:cNvSpPr/>
          <p:nvPr/>
        </p:nvSpPr>
        <p:spPr>
          <a:xfrm>
            <a:off x="627120" y="1401480"/>
            <a:ext cx="2949480" cy="77292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РЕШЕНИЕ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0" name="TextBox 4"/>
          <p:cNvSpPr/>
          <p:nvPr/>
        </p:nvSpPr>
        <p:spPr>
          <a:xfrm>
            <a:off x="627120" y="550080"/>
            <a:ext cx="915804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ИНВЕСТИЦИОННЫЕ НИШИ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x-none" sz="1500" spc="-1" strike="noStrike">
                <a:solidFill>
                  <a:schemeClr val="dk1"/>
                </a:solidFill>
                <a:latin typeface="Arial"/>
                <a:ea typeface="DejaVu Sans"/>
              </a:rPr>
              <a:t>ПОДРАЗУМЕВАЮЩИЕ ИНТЕГРАЦИОННЫЕ РЕШЕНИЯ</a:t>
            </a:r>
            <a:r>
              <a:rPr b="0" lang="en-US" sz="1500" spc="-1" strike="noStrike">
                <a:solidFill>
                  <a:schemeClr val="dk1"/>
                </a:solidFill>
                <a:latin typeface="Arial"/>
                <a:ea typeface="DejaVu Sans"/>
              </a:rPr>
              <a:t>*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1" name="Скругленный прямоугольник 5"/>
          <p:cNvSpPr/>
          <p:nvPr/>
        </p:nvSpPr>
        <p:spPr>
          <a:xfrm>
            <a:off x="627120" y="163800"/>
            <a:ext cx="146052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инвестиционные ниши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2" name="PlaceHolder 1"/>
          <p:cNvSpPr>
            <a:spLocks noGrp="1"/>
          </p:cNvSpPr>
          <p:nvPr>
            <p:ph type="sldNum" idx="33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A85887A-5E09-47D2-9598-40C9D1733E85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3" name="Скругленный прямоугольник 1"/>
          <p:cNvSpPr/>
          <p:nvPr/>
        </p:nvSpPr>
        <p:spPr>
          <a:xfrm>
            <a:off x="3715200" y="1401480"/>
            <a:ext cx="2965680" cy="772920"/>
          </a:xfrm>
          <a:prstGeom prst="roundRect">
            <a:avLst>
              <a:gd name="adj" fmla="val 33100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ПРЕДПОСЫЛКИ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4" name="Скругленный прямоугольник 19"/>
          <p:cNvSpPr/>
          <p:nvPr/>
        </p:nvSpPr>
        <p:spPr>
          <a:xfrm>
            <a:off x="3717000" y="2284920"/>
            <a:ext cx="2963880" cy="9007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Переполнение полигонов ТБО,  </a:t>
            </a:r>
            <a:br>
              <a:rPr sz="800"/>
            </a:b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улучшение экологической составляющей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5" name="Скругленный прямоугольник 72"/>
          <p:cNvSpPr/>
          <p:nvPr/>
        </p:nvSpPr>
        <p:spPr>
          <a:xfrm>
            <a:off x="6819480" y="1401480"/>
            <a:ext cx="2965680" cy="772920"/>
          </a:xfrm>
          <a:prstGeom prst="roundRect">
            <a:avLst>
              <a:gd name="adj" fmla="val 33100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ПОЯСНЕНИЕ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6" name="Скругленный прямоугольник 2"/>
          <p:cNvSpPr/>
          <p:nvPr/>
        </p:nvSpPr>
        <p:spPr>
          <a:xfrm>
            <a:off x="621360" y="2284920"/>
            <a:ext cx="2932200" cy="91044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68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СОЗДАНИЕ ПРЕДПРИЯТИЯ ПО ПЕРЕРАБОТКЕ ОТХОДОВ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7" name="Скругленный прямоугольник 3"/>
          <p:cNvSpPr/>
          <p:nvPr/>
        </p:nvSpPr>
        <p:spPr>
          <a:xfrm>
            <a:off x="621360" y="3308040"/>
            <a:ext cx="2932200" cy="93348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68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КОМПЛЕКСНАЯ ЗАСТРОЙКА ЖИЛЬЯ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8" name="Скругленный прямоугольник 10"/>
          <p:cNvSpPr/>
          <p:nvPr/>
        </p:nvSpPr>
        <p:spPr>
          <a:xfrm>
            <a:off x="621360" y="4352040"/>
            <a:ext cx="2932200" cy="93348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68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СТРОИТЕЛЬСТВО ФИТНЕС-ЦЕНТРА  СО </a:t>
            </a:r>
            <a:r>
              <a:rPr b="1" lang="en-US" sz="700" spc="-1" strike="noStrike">
                <a:solidFill>
                  <a:schemeClr val="lt1"/>
                </a:solidFill>
                <a:latin typeface="Arial"/>
                <a:ea typeface="DejaVu Sans"/>
              </a:rPr>
              <a:t>SPA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9" name="Скругленный прямоугольник 11"/>
          <p:cNvSpPr/>
          <p:nvPr/>
        </p:nvSpPr>
        <p:spPr>
          <a:xfrm>
            <a:off x="621360" y="5398200"/>
            <a:ext cx="2932200" cy="93348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68000" rIns="108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СТРОИТЕЛЬСТВО ТОРГОВО-РАЗВЛЕКАТЕЛЬНОГО ЦЕНТРА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90" name="Скругленный прямоугольник 28"/>
          <p:cNvSpPr/>
          <p:nvPr/>
        </p:nvSpPr>
        <p:spPr>
          <a:xfrm>
            <a:off x="3724200" y="3340080"/>
            <a:ext cx="2963880" cy="9007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Жилой фонд требует обновления,  </a:t>
            </a:r>
            <a:br>
              <a:rPr sz="800"/>
            </a:b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дефицит жилых помещений пригодных для проживания</a:t>
            </a:r>
            <a:br>
              <a:rPr sz="800"/>
            </a:b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91" name="Скругленный прямоугольник 30"/>
          <p:cNvSpPr/>
          <p:nvPr/>
        </p:nvSpPr>
        <p:spPr>
          <a:xfrm>
            <a:off x="3724200" y="4385520"/>
            <a:ext cx="2963880" cy="9007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Пропаганда здорового образа жизни, минимизация потребления алкогольной продукции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92" name="Скругленный прямоугольник 31"/>
          <p:cNvSpPr/>
          <p:nvPr/>
        </p:nvSpPr>
        <p:spPr>
          <a:xfrm>
            <a:off x="3731400" y="5430960"/>
            <a:ext cx="2963880" cy="9007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Дефицит приспособленных площадей для ведения бизнеса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93" name="Скругленный прямоугольник 32"/>
          <p:cNvSpPr/>
          <p:nvPr/>
        </p:nvSpPr>
        <p:spPr>
          <a:xfrm>
            <a:off x="6819480" y="2289960"/>
            <a:ext cx="2963880" cy="9007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Снижение расходов на вывоз и захоронение отходов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новых рабочих мест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94" name="Скругленный прямоугольник 33"/>
          <p:cNvSpPr/>
          <p:nvPr/>
        </p:nvSpPr>
        <p:spPr>
          <a:xfrm>
            <a:off x="6819480" y="3335400"/>
            <a:ext cx="2963880" cy="9007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Будет способствовать улучшению качества жизни населения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Позволит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 обеспечить жильем  привлеченных специалистов из других регионов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95" name="Скругленный прямоугольник 34"/>
          <p:cNvSpPr/>
          <p:nvPr/>
        </p:nvSpPr>
        <p:spPr>
          <a:xfrm>
            <a:off x="6819480" y="4380840"/>
            <a:ext cx="2963880" cy="9007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условий, обеспечивающих возможность для  жителей городского округа вести здоровый образ жизни и систематически заниматься физической культурой и спортом.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новых рабочих мест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96" name="Скругленный прямоугольник 35"/>
          <p:cNvSpPr/>
          <p:nvPr/>
        </p:nvSpPr>
        <p:spPr>
          <a:xfrm>
            <a:off x="6819480" y="5426280"/>
            <a:ext cx="2963880" cy="9007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важной современной инфраструктуры бытовых и развлекательных услуг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новых рабочих мест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71360" indent="-17136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площадей пригодных для ведения бизнеса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97" name="Рисунок 38" descr="Переработка со сплошной заливкой"/>
          <p:cNvPicPr/>
          <p:nvPr/>
        </p:nvPicPr>
        <p:blipFill>
          <a:blip r:embed="rId1"/>
          <a:stretch/>
        </p:blipFill>
        <p:spPr>
          <a:xfrm>
            <a:off x="753120" y="256140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798" name="TextBox 6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ВИЛЮЧИНСКОГО ГОРОДСКОГО ОКРУГА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99" name="Рисунок 27" descr="Город со сплошной заливкой"/>
          <p:cNvPicPr/>
          <p:nvPr/>
        </p:nvPicPr>
        <p:blipFill>
          <a:blip r:embed="rId2"/>
          <a:stretch/>
        </p:blipFill>
        <p:spPr>
          <a:xfrm>
            <a:off x="720360" y="35960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800" name="Рисунок 37" descr="Современная архитектура со сплошной заливкой"/>
          <p:cNvPicPr/>
          <p:nvPr/>
        </p:nvPicPr>
        <p:blipFill>
          <a:blip r:embed="rId3"/>
          <a:stretch/>
        </p:blipFill>
        <p:spPr>
          <a:xfrm>
            <a:off x="730800" y="570240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801" name="Рисунок 40" descr="Футбольный мяч со сплошной заливкой"/>
          <p:cNvPicPr/>
          <p:nvPr/>
        </p:nvPicPr>
        <p:blipFill>
          <a:blip r:embed="rId4"/>
          <a:stretch/>
        </p:blipFill>
        <p:spPr>
          <a:xfrm>
            <a:off x="720360" y="4640040"/>
            <a:ext cx="357480" cy="35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кругленный прямоугольник 1"/>
          <p:cNvSpPr/>
          <p:nvPr/>
        </p:nvSpPr>
        <p:spPr>
          <a:xfrm>
            <a:off x="627120" y="163800"/>
            <a:ext cx="104544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x-none" sz="800" spc="-1" strike="noStrike">
                <a:solidFill>
                  <a:schemeClr val="lt1"/>
                </a:solidFill>
                <a:latin typeface="Arial"/>
                <a:ea typeface="DejaVu Sans"/>
              </a:rPr>
              <a:t>преимущества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sldNum" idx="8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EC90382-CA00-498B-9175-C3734C5E0E25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Скругленный прямоугольник 71"/>
          <p:cNvSpPr/>
          <p:nvPr/>
        </p:nvSpPr>
        <p:spPr>
          <a:xfrm>
            <a:off x="723960" y="2046960"/>
            <a:ext cx="7578360" cy="3714480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1" name="TextBox 79"/>
          <p:cNvSpPr/>
          <p:nvPr/>
        </p:nvSpPr>
        <p:spPr>
          <a:xfrm>
            <a:off x="3442320" y="2712960"/>
            <a:ext cx="1693440" cy="18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ТРАНСПОРТНАЯ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ДОСТУПНОСТЬ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ОКРУГА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Автомобильный транспорт, воздушное сообщение через международный аэропорт Петропавловск-Камчатский (Елизово) имени Витуса Беринга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" name="TextBox 81"/>
          <p:cNvSpPr/>
          <p:nvPr/>
        </p:nvSpPr>
        <p:spPr>
          <a:xfrm>
            <a:off x="925920" y="4853160"/>
            <a:ext cx="312444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ВХОЖДЕНИЕ ВИЛЮЧИНСКОГО ГОРОДСКОГО ОКРУГА В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АВАЧИНСКУЮ АГЛОМЕРАЦИЮ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3" name="TextBox 83"/>
          <p:cNvSpPr/>
          <p:nvPr/>
        </p:nvSpPr>
        <p:spPr>
          <a:xfrm>
            <a:off x="5934960" y="2712960"/>
            <a:ext cx="1981800" cy="83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БЛИЗОСТЬ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К АДМИНИСТРАТИВНОМУ ЦЕНТРУ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62 км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" name="TextBox 84"/>
          <p:cNvSpPr/>
          <p:nvPr/>
        </p:nvSpPr>
        <p:spPr>
          <a:xfrm>
            <a:off x="963720" y="2688840"/>
            <a:ext cx="1486440" cy="83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СВОБОДНЫЕ ИНВЕСТИЦИОННЫЕ ПЛОЩАДКИ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3 </a:t>
            </a:r>
            <a:r>
              <a:rPr b="0" lang="en" sz="1100" spc="-1" strike="noStrike">
                <a:solidFill>
                  <a:schemeClr val="lt1"/>
                </a:solidFill>
                <a:latin typeface="Arial"/>
                <a:ea typeface="DejaVu Sans"/>
              </a:rPr>
              <a:t>greenfield</a:t>
            </a:r>
            <a:r>
              <a:rPr b="0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5" name="Рисунок 6" descr="Линейчатая диаграмма со сплошной заливкой"/>
          <p:cNvPicPr/>
          <p:nvPr/>
        </p:nvPicPr>
        <p:blipFill>
          <a:blip r:embed="rId1"/>
          <a:stretch/>
        </p:blipFill>
        <p:spPr>
          <a:xfrm>
            <a:off x="9279000" y="369576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66" name="Рисунок 10" descr="Щит со сплошной заливкой"/>
          <p:cNvPicPr/>
          <p:nvPr/>
        </p:nvPicPr>
        <p:blipFill>
          <a:blip r:embed="rId2"/>
          <a:stretch/>
        </p:blipFill>
        <p:spPr>
          <a:xfrm>
            <a:off x="867960" y="4462200"/>
            <a:ext cx="336960" cy="336960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15" descr="Город со сплошной заливкой"/>
          <p:cNvPicPr/>
          <p:nvPr/>
        </p:nvPicPr>
        <p:blipFill>
          <a:blip r:embed="rId3"/>
          <a:stretch/>
        </p:blipFill>
        <p:spPr>
          <a:xfrm>
            <a:off x="9243000" y="152208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68" name="Рисунок 23" descr="Указатель со сплошной заливкой"/>
          <p:cNvPicPr/>
          <p:nvPr/>
        </p:nvPicPr>
        <p:blipFill>
          <a:blip r:embed="rId4"/>
          <a:stretch/>
        </p:blipFill>
        <p:spPr>
          <a:xfrm>
            <a:off x="4771800" y="2244600"/>
            <a:ext cx="363960" cy="363960"/>
          </a:xfrm>
          <a:prstGeom prst="rect">
            <a:avLst/>
          </a:prstGeom>
          <a:ln w="0">
            <a:noFill/>
          </a:ln>
        </p:spPr>
      </p:pic>
      <p:sp>
        <p:nvSpPr>
          <p:cNvPr id="69" name="TextBox 3"/>
          <p:cNvSpPr/>
          <p:nvPr/>
        </p:nvSpPr>
        <p:spPr>
          <a:xfrm>
            <a:off x="601200" y="652572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0" name="TextBox 7"/>
          <p:cNvSpPr/>
          <p:nvPr/>
        </p:nvSpPr>
        <p:spPr>
          <a:xfrm>
            <a:off x="627120" y="550080"/>
            <a:ext cx="883332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1500" spc="-1" strike="noStrike">
                <a:solidFill>
                  <a:schemeClr val="dk1"/>
                </a:solidFill>
                <a:latin typeface="Arial"/>
                <a:ea typeface="DejaVu Sans"/>
              </a:rPr>
              <a:t>ПРЕИМУЩЕСТВА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1" name="Picture 2" descr=""/>
          <p:cNvPicPr/>
          <p:nvPr/>
        </p:nvPicPr>
        <p:blipFill>
          <a:blip r:embed="rId5"/>
          <a:stretch/>
        </p:blipFill>
        <p:spPr>
          <a:xfrm>
            <a:off x="7553880" y="2250720"/>
            <a:ext cx="362520" cy="357840"/>
          </a:xfrm>
          <a:prstGeom prst="rect">
            <a:avLst/>
          </a:prstGeom>
          <a:ln w="0">
            <a:noFill/>
          </a:ln>
        </p:spPr>
      </p:pic>
      <p:pic>
        <p:nvPicPr>
          <p:cNvPr id="72" name="Рисунок 27" descr="Линейчатая диаграмма со сплошной заливкой"/>
          <p:cNvPicPr/>
          <p:nvPr/>
        </p:nvPicPr>
        <p:blipFill>
          <a:blip r:embed="rId6"/>
          <a:stretch/>
        </p:blipFill>
        <p:spPr>
          <a:xfrm>
            <a:off x="2365200" y="2249280"/>
            <a:ext cx="359280" cy="3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ПРОРЫВНЫЕ ИНВЕСТИЦИОННЫЕ ИДЕИ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03" name="Скругленный прямоугольник 1"/>
          <p:cNvSpPr/>
          <p:nvPr/>
        </p:nvSpPr>
        <p:spPr>
          <a:xfrm>
            <a:off x="627120" y="163800"/>
            <a:ext cx="14277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инвестиционные идеи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04" name="PlaceHolder 1"/>
          <p:cNvSpPr>
            <a:spLocks noGrp="1"/>
          </p:cNvSpPr>
          <p:nvPr>
            <p:ph type="sldNum" idx="34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3020219-25B3-4C89-AB1F-27A0959F9A54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5" name="Скругленный прямоугольник 93"/>
          <p:cNvSpPr/>
          <p:nvPr/>
        </p:nvSpPr>
        <p:spPr>
          <a:xfrm>
            <a:off x="2485080" y="227844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ПРЕДПРИНИМАТЕЛИ МО, КК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06" name="Скругленный прямоугольник 112"/>
          <p:cNvSpPr/>
          <p:nvPr/>
        </p:nvSpPr>
        <p:spPr>
          <a:xfrm>
            <a:off x="627120" y="1401480"/>
            <a:ext cx="1707480" cy="772920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ПРОЕКТ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07" name="Скругленный прямоугольник 123"/>
          <p:cNvSpPr/>
          <p:nvPr/>
        </p:nvSpPr>
        <p:spPr>
          <a:xfrm>
            <a:off x="2485080" y="1395360"/>
            <a:ext cx="1707480" cy="77292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ПОТЕНЦИАЛЬНЫЙ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ИНВЕСТОР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08" name="Скругленный прямоугольник 124"/>
          <p:cNvSpPr/>
          <p:nvPr/>
        </p:nvSpPr>
        <p:spPr>
          <a:xfrm>
            <a:off x="4343400" y="1398600"/>
            <a:ext cx="1707480" cy="77292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ПОТЕНЦИАЛЬНЫЕ ПАРТНЁРЫ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09" name="Скругленный прямоугольник 125"/>
          <p:cNvSpPr/>
          <p:nvPr/>
        </p:nvSpPr>
        <p:spPr>
          <a:xfrm>
            <a:off x="6201720" y="1392480"/>
            <a:ext cx="1707480" cy="77292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ИСТОЧНИК, ТЕХНОЛОГИИ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0" name="Скругленный прямоугольник 126"/>
          <p:cNvSpPr/>
          <p:nvPr/>
        </p:nvSpPr>
        <p:spPr>
          <a:xfrm>
            <a:off x="8059680" y="1392480"/>
            <a:ext cx="1707480" cy="77292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b1c1e4"/>
                </a:solidFill>
                <a:latin typeface="Arial"/>
                <a:ea typeface="DejaVu Sans"/>
              </a:rPr>
              <a:t>ВОЗМОЖНЫЕ ПРОГРАММЫ ПОДДЕРЖКИ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1" name="Скругленный прямоугольник 1059"/>
          <p:cNvSpPr/>
          <p:nvPr/>
        </p:nvSpPr>
        <p:spPr>
          <a:xfrm>
            <a:off x="2485080" y="310572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12" name="Скругленный прямоугольник 1061"/>
          <p:cNvSpPr/>
          <p:nvPr/>
        </p:nvSpPr>
        <p:spPr>
          <a:xfrm>
            <a:off x="2485080" y="393300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ПРЕДПРИНИМАТЕЛИ МО, КК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3" name="Скругленный прямоугольник 1062"/>
          <p:cNvSpPr/>
          <p:nvPr/>
        </p:nvSpPr>
        <p:spPr>
          <a:xfrm>
            <a:off x="2485080" y="476064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14" name="Скругленный прямоугольник 1063"/>
          <p:cNvSpPr/>
          <p:nvPr/>
        </p:nvSpPr>
        <p:spPr>
          <a:xfrm>
            <a:off x="2485080" y="558792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ПРЕДПРИНИМАТЕЛИ МО, КК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5" name="Скругленный прямоугольник 1064"/>
          <p:cNvSpPr/>
          <p:nvPr/>
        </p:nvSpPr>
        <p:spPr>
          <a:xfrm>
            <a:off x="627120" y="228456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accent1"/>
                </a:solidFill>
                <a:latin typeface="Arial"/>
                <a:ea typeface="DejaVu Sans"/>
              </a:rPr>
              <a:t>ПРЕДПРИЯТИЕ ПО ПЕРЕРАБОТКЕ ОТХОДОВ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6" name="Скругленный прямоугольник 1066"/>
          <p:cNvSpPr/>
          <p:nvPr/>
        </p:nvSpPr>
        <p:spPr>
          <a:xfrm>
            <a:off x="627120" y="311184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БИЗНЕС-ИНКУБАТОР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С ИССЛЕДОВАТЕЛЬСКИМ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И ТЕХНОЛОГИЧЕСКИМ ЦЕНТРОМ ДЛЯ ПРЕДПРИЯТИЙ МАЛОГО И МИКРОБИЗНЕСА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7" name="Скругленный прямоугольник 1067"/>
          <p:cNvSpPr/>
          <p:nvPr/>
        </p:nvSpPr>
        <p:spPr>
          <a:xfrm>
            <a:off x="627120" y="393912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accent1"/>
                </a:solidFill>
                <a:latin typeface="Arial"/>
                <a:ea typeface="DejaVu Sans"/>
              </a:rPr>
              <a:t>СТРОИТЕЛЬСТВО ФИТНЕС-ЦЕНТРА  СО </a:t>
            </a:r>
            <a:r>
              <a:rPr b="1" lang="en-US" sz="700" spc="-1" strike="noStrike">
                <a:solidFill>
                  <a:schemeClr val="accent1"/>
                </a:solidFill>
                <a:latin typeface="Arial"/>
                <a:ea typeface="DejaVu Sans"/>
              </a:rPr>
              <a:t>SPA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8" name="Скругленный прямоугольник 1068"/>
          <p:cNvSpPr/>
          <p:nvPr/>
        </p:nvSpPr>
        <p:spPr>
          <a:xfrm>
            <a:off x="627120" y="476640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accent1"/>
                </a:solidFill>
                <a:latin typeface="Arial"/>
                <a:ea typeface="DejaVu Sans"/>
              </a:rPr>
              <a:t>СТРОИТЕЛЬСТВО ТОРГОВО-РАЗВЛЕКАТЕЛЬНОГО ЦЕНТРА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19" name="Скругленный прямоугольник 1069"/>
          <p:cNvSpPr/>
          <p:nvPr/>
        </p:nvSpPr>
        <p:spPr>
          <a:xfrm>
            <a:off x="627120" y="559404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accent1"/>
                </a:solidFill>
                <a:latin typeface="Arial"/>
                <a:ea typeface="DejaVu Sans"/>
              </a:rPr>
              <a:t>СТРОИТЕЛЬСТВО ФИТНЕС-ЦЕНТРА  СО </a:t>
            </a:r>
            <a:r>
              <a:rPr b="1" lang="en-US" sz="700" spc="-1" strike="noStrike">
                <a:solidFill>
                  <a:schemeClr val="accent1"/>
                </a:solidFill>
                <a:latin typeface="Arial"/>
                <a:ea typeface="DejaVu Sans"/>
              </a:rPr>
              <a:t>SPA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20" name="Скругленный прямоугольник 1070"/>
          <p:cNvSpPr/>
          <p:nvPr/>
        </p:nvSpPr>
        <p:spPr>
          <a:xfrm>
            <a:off x="6201720" y="227556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1" name="Скругленный прямоугольник 1073"/>
          <p:cNvSpPr/>
          <p:nvPr/>
        </p:nvSpPr>
        <p:spPr>
          <a:xfrm>
            <a:off x="6201720" y="310284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2" name="Скругленный прямоугольник 1074"/>
          <p:cNvSpPr/>
          <p:nvPr/>
        </p:nvSpPr>
        <p:spPr>
          <a:xfrm>
            <a:off x="6201720" y="393012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3" name="Скругленный прямоугольник 1075"/>
          <p:cNvSpPr/>
          <p:nvPr/>
        </p:nvSpPr>
        <p:spPr>
          <a:xfrm>
            <a:off x="6201720" y="475740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4" name="Скругленный прямоугольник 1076"/>
          <p:cNvSpPr/>
          <p:nvPr/>
        </p:nvSpPr>
        <p:spPr>
          <a:xfrm>
            <a:off x="6201720" y="558468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5" name="Скругленный прямоугольник 1077"/>
          <p:cNvSpPr/>
          <p:nvPr/>
        </p:nvSpPr>
        <p:spPr>
          <a:xfrm>
            <a:off x="4343400" y="228132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6" name="Скругленный прямоугольник 1078"/>
          <p:cNvSpPr/>
          <p:nvPr/>
        </p:nvSpPr>
        <p:spPr>
          <a:xfrm>
            <a:off x="4343400" y="310896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7" name="Скругленный прямоугольник 1079"/>
          <p:cNvSpPr/>
          <p:nvPr/>
        </p:nvSpPr>
        <p:spPr>
          <a:xfrm>
            <a:off x="4343400" y="393624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8" name="Скругленный прямоугольник 1080"/>
          <p:cNvSpPr/>
          <p:nvPr/>
        </p:nvSpPr>
        <p:spPr>
          <a:xfrm>
            <a:off x="4343400" y="476352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9" name="Скругленный прямоугольник 1081"/>
          <p:cNvSpPr/>
          <p:nvPr/>
        </p:nvSpPr>
        <p:spPr>
          <a:xfrm>
            <a:off x="4343400" y="5590800"/>
            <a:ext cx="1707480" cy="71748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30" name="Скругленный прямоугольник 1083"/>
          <p:cNvSpPr/>
          <p:nvPr/>
        </p:nvSpPr>
        <p:spPr>
          <a:xfrm>
            <a:off x="8059680" y="227556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МЕРЫ ПОДДЕРЖКИ МСП КРАЯ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финансовая, консультационная и информационная поддержка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31" name="Скругленный прямоугольник 1084"/>
          <p:cNvSpPr/>
          <p:nvPr/>
        </p:nvSpPr>
        <p:spPr>
          <a:xfrm>
            <a:off x="8059680" y="310284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МЕРЫ ПОДДЕРЖКИ МСП КРАЯ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финансовая, консультационная и информационная поддержка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32" name="Скругленный прямоугольник 1085"/>
          <p:cNvSpPr/>
          <p:nvPr/>
        </p:nvSpPr>
        <p:spPr>
          <a:xfrm>
            <a:off x="8059680" y="393012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МЕРЫ ПОДДЕРЖКИ МСП КРАЯ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финансовая, консультационная и информационная поддержка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33" name="Скругленный прямоугольник 1086"/>
          <p:cNvSpPr/>
          <p:nvPr/>
        </p:nvSpPr>
        <p:spPr>
          <a:xfrm>
            <a:off x="8059680" y="475740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МЕРЫ ПОДДЕРЖКИ МСП КРАЯ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финансовая, консультационная и информационная поддержка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34" name="Скругленный прямоугольник 1087"/>
          <p:cNvSpPr/>
          <p:nvPr/>
        </p:nvSpPr>
        <p:spPr>
          <a:xfrm>
            <a:off x="8059680" y="5584680"/>
            <a:ext cx="1707480" cy="71748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МЕРЫ ПОДДЕРЖКИ МСП КРАЯ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финансовая, консультационная и информационная поддержка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35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1"/>
          <a:stretch/>
        </p:blipFill>
        <p:spPr>
          <a:xfrm>
            <a:off x="6438600" y="237168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36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2"/>
          <a:stretch/>
        </p:blipFill>
        <p:spPr>
          <a:xfrm>
            <a:off x="4396320" y="5691960"/>
            <a:ext cx="615600" cy="273240"/>
          </a:xfrm>
          <a:prstGeom prst="rect">
            <a:avLst/>
          </a:prstGeom>
          <a:ln w="0">
            <a:noFill/>
          </a:ln>
        </p:spPr>
      </p:pic>
      <p:sp>
        <p:nvSpPr>
          <p:cNvPr id="837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38" name="Прямоугольник 4"/>
          <p:cNvSpPr/>
          <p:nvPr/>
        </p:nvSpPr>
        <p:spPr>
          <a:xfrm>
            <a:off x="2898360" y="3387240"/>
            <a:ext cx="116208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1" lang="x-none" sz="800" spc="-1" strike="noStrike">
              <a:solidFill>
                <a:srgbClr val="4756a0"/>
              </a:solidFill>
              <a:latin typeface="Arial"/>
              <a:ea typeface="DejaVu Sans"/>
            </a:endParaRPr>
          </a:p>
        </p:txBody>
      </p:sp>
      <p:sp>
        <p:nvSpPr>
          <p:cNvPr id="839" name="Прямоугольник 6"/>
          <p:cNvSpPr/>
          <p:nvPr/>
        </p:nvSpPr>
        <p:spPr>
          <a:xfrm>
            <a:off x="2663280" y="3349440"/>
            <a:ext cx="14155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ПРЕДПРИНИМАТЕЛИ МО, КК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40" name="Прямоугольник 7"/>
          <p:cNvSpPr/>
          <p:nvPr/>
        </p:nvSpPr>
        <p:spPr>
          <a:xfrm>
            <a:off x="2567160" y="5033160"/>
            <a:ext cx="154368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ПРЕДПРИНИМАТЕЛИ МО, КК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41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3"/>
          <a:stretch/>
        </p:blipFill>
        <p:spPr>
          <a:xfrm>
            <a:off x="4396320" y="234540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42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4"/>
          <a:stretch/>
        </p:blipFill>
        <p:spPr>
          <a:xfrm>
            <a:off x="4379040" y="320616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4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5"/>
          <a:stretch/>
        </p:blipFill>
        <p:spPr>
          <a:xfrm>
            <a:off x="4396320" y="404892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44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6"/>
          <a:stretch/>
        </p:blipFill>
        <p:spPr>
          <a:xfrm>
            <a:off x="4396320" y="487908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45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7"/>
          <a:stretch/>
        </p:blipFill>
        <p:spPr>
          <a:xfrm>
            <a:off x="6474240" y="318672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46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8"/>
          <a:stretch/>
        </p:blipFill>
        <p:spPr>
          <a:xfrm>
            <a:off x="6438600" y="404892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47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9"/>
          <a:stretch/>
        </p:blipFill>
        <p:spPr>
          <a:xfrm>
            <a:off x="6413760" y="491832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48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10"/>
          <a:stretch/>
        </p:blipFill>
        <p:spPr>
          <a:xfrm>
            <a:off x="6398640" y="5691960"/>
            <a:ext cx="615600" cy="273240"/>
          </a:xfrm>
          <a:prstGeom prst="rect">
            <a:avLst/>
          </a:prstGeom>
          <a:ln w="0">
            <a:noFill/>
          </a:ln>
        </p:spPr>
      </p:pic>
      <p:pic>
        <p:nvPicPr>
          <p:cNvPr id="849" name="Picture 14" descr=""/>
          <p:cNvPicPr/>
          <p:nvPr/>
        </p:nvPicPr>
        <p:blipFill>
          <a:blip r:embed="rId11"/>
          <a:stretch/>
        </p:blipFill>
        <p:spPr>
          <a:xfrm>
            <a:off x="5136480" y="2384280"/>
            <a:ext cx="683280" cy="248040"/>
          </a:xfrm>
          <a:prstGeom prst="rect">
            <a:avLst/>
          </a:prstGeom>
          <a:ln w="0">
            <a:noFill/>
          </a:ln>
        </p:spPr>
      </p:pic>
      <p:pic>
        <p:nvPicPr>
          <p:cNvPr id="850" name="Picture 14" descr=""/>
          <p:cNvPicPr/>
          <p:nvPr/>
        </p:nvPicPr>
        <p:blipFill>
          <a:blip r:embed="rId12"/>
          <a:stretch/>
        </p:blipFill>
        <p:spPr>
          <a:xfrm>
            <a:off x="5124960" y="3208320"/>
            <a:ext cx="739800" cy="268920"/>
          </a:xfrm>
          <a:prstGeom prst="rect">
            <a:avLst/>
          </a:prstGeom>
          <a:ln w="0">
            <a:noFill/>
          </a:ln>
        </p:spPr>
      </p:pic>
      <p:pic>
        <p:nvPicPr>
          <p:cNvPr id="851" name="Picture 14" descr=""/>
          <p:cNvPicPr/>
          <p:nvPr/>
        </p:nvPicPr>
        <p:blipFill>
          <a:blip r:embed="rId13"/>
          <a:stretch/>
        </p:blipFill>
        <p:spPr>
          <a:xfrm>
            <a:off x="5077800" y="4048920"/>
            <a:ext cx="793440" cy="288360"/>
          </a:xfrm>
          <a:prstGeom prst="rect">
            <a:avLst/>
          </a:prstGeom>
          <a:ln w="0">
            <a:noFill/>
          </a:ln>
        </p:spPr>
      </p:pic>
      <p:pic>
        <p:nvPicPr>
          <p:cNvPr id="852" name="Picture 14" descr=""/>
          <p:cNvPicPr/>
          <p:nvPr/>
        </p:nvPicPr>
        <p:blipFill>
          <a:blip r:embed="rId14"/>
          <a:stretch/>
        </p:blipFill>
        <p:spPr>
          <a:xfrm>
            <a:off x="5077800" y="4864320"/>
            <a:ext cx="793440" cy="288360"/>
          </a:xfrm>
          <a:prstGeom prst="rect">
            <a:avLst/>
          </a:prstGeom>
          <a:ln w="0">
            <a:noFill/>
          </a:ln>
        </p:spPr>
      </p:pic>
      <p:pic>
        <p:nvPicPr>
          <p:cNvPr id="853" name="Picture 14" descr=""/>
          <p:cNvPicPr/>
          <p:nvPr/>
        </p:nvPicPr>
        <p:blipFill>
          <a:blip r:embed="rId15"/>
          <a:stretch/>
        </p:blipFill>
        <p:spPr>
          <a:xfrm>
            <a:off x="5124960" y="5691960"/>
            <a:ext cx="793440" cy="28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Скругленный прямоугольник 71"/>
          <p:cNvSpPr/>
          <p:nvPr/>
        </p:nvSpPr>
        <p:spPr>
          <a:xfrm>
            <a:off x="5825880" y="1379880"/>
            <a:ext cx="3989520" cy="4924440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855" name="Picture 5" descr=""/>
          <p:cNvPicPr/>
          <p:nvPr/>
        </p:nvPicPr>
        <p:blipFill>
          <a:blip r:embed="rId1"/>
          <a:stretch/>
        </p:blipFill>
        <p:spPr>
          <a:xfrm>
            <a:off x="5928840" y="1524600"/>
            <a:ext cx="3783240" cy="3624120"/>
          </a:xfrm>
          <a:prstGeom prst="rect">
            <a:avLst/>
          </a:prstGeom>
          <a:ln w="0">
            <a:noFill/>
          </a:ln>
        </p:spPr>
      </p:pic>
      <p:sp>
        <p:nvSpPr>
          <p:cNvPr id="856" name="Скругленный прямоугольник 6"/>
          <p:cNvSpPr/>
          <p:nvPr/>
        </p:nvSpPr>
        <p:spPr>
          <a:xfrm>
            <a:off x="621720" y="4941720"/>
            <a:ext cx="5047920" cy="62748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 Инвестиционной карте Камчатского края перейдя по ссылке (</a:t>
            </a:r>
            <a:r>
              <a:rPr b="0" lang="en-US" sz="800" spc="-1" strike="noStrike">
                <a:solidFill>
                  <a:srgbClr val="4756a0"/>
                </a:solidFill>
                <a:latin typeface="Arial"/>
                <a:ea typeface="DejaVu Sans"/>
              </a:rPr>
              <a:t>https://investkamchatka.ru/platforms/</a:t>
            </a: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)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57" name="Скругленный прямоугольник 7"/>
          <p:cNvSpPr/>
          <p:nvPr/>
        </p:nvSpPr>
        <p:spPr>
          <a:xfrm>
            <a:off x="621720" y="5676840"/>
            <a:ext cx="5047920" cy="62748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Ознакомиться с реестром муниципального имущества  Вилючинского городского округа можно перейдя по ссылке (</a:t>
            </a:r>
            <a:r>
              <a:rPr b="0" lang="en-US" sz="800" spc="-1" strike="noStrike" u="sng">
                <a:solidFill>
                  <a:srgbClr val="3399ff"/>
                </a:solidFill>
                <a:uFillTx/>
                <a:latin typeface="Arial"/>
                <a:ea typeface="DejaVu Sans"/>
                <a:hlinkClick r:id="rId2"/>
              </a:rPr>
              <a:t>https://</a:t>
            </a:r>
            <a:r>
              <a:rPr b="0" lang="en-US" sz="800" spc="-1" strike="noStrike" u="sng">
                <a:solidFill>
                  <a:srgbClr val="3399ff"/>
                </a:solidFill>
                <a:uFillTx/>
                <a:latin typeface="Arial"/>
                <a:ea typeface="DejaVu Sans"/>
                <a:hlinkClick r:id="rId3"/>
              </a:rPr>
              <a:t>viluchinsk-city.ru/housing/imushchestvennaya_podderzhka_SMP/index.php</a:t>
            </a: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)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58" name="Рисунок 176" descr="Протекающий кран со сплошной заливкой"/>
          <p:cNvPicPr/>
          <p:nvPr/>
        </p:nvPicPr>
        <p:blipFill>
          <a:blip r:embed="rId4"/>
          <a:stretch/>
        </p:blipFill>
        <p:spPr>
          <a:xfrm>
            <a:off x="753120" y="382428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859" name="TextBox 2"/>
          <p:cNvSpPr/>
          <p:nvPr/>
        </p:nvSpPr>
        <p:spPr>
          <a:xfrm>
            <a:off x="627120" y="550080"/>
            <a:ext cx="5925240" cy="11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СВОБОДНЫЕ ИНВЕСТИЦИОННЫЕ ПЛОЩАДКИ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60" name="Скругленный прямоугольник 1"/>
          <p:cNvSpPr/>
          <p:nvPr/>
        </p:nvSpPr>
        <p:spPr>
          <a:xfrm>
            <a:off x="627120" y="163800"/>
            <a:ext cx="23184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свободные инвестиционные площадки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61" name="PlaceHolder 1"/>
          <p:cNvSpPr>
            <a:spLocks noGrp="1"/>
          </p:cNvSpPr>
          <p:nvPr>
            <p:ph type="sldNum" idx="35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1442A70-CEE1-4B23-94A3-34DF85821511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2" name="Скругленный прямоугольник 5"/>
          <p:cNvSpPr/>
          <p:nvPr/>
        </p:nvSpPr>
        <p:spPr>
          <a:xfrm>
            <a:off x="627120" y="1541160"/>
            <a:ext cx="5042520" cy="1112040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63" name="TextBox 44"/>
          <p:cNvSpPr/>
          <p:nvPr/>
        </p:nvSpPr>
        <p:spPr>
          <a:xfrm>
            <a:off x="5928840" y="5259600"/>
            <a:ext cx="378324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0" lang="ru-RU" sz="800" spc="-32" strike="noStrike">
                <a:solidFill>
                  <a:srgbClr val="4756a0"/>
                </a:solidFill>
                <a:latin typeface="Arial"/>
                <a:ea typeface="DejaVu Sans"/>
              </a:rPr>
              <a:t>Земельный участок 4.7681 га для строительства набережной в жилом районе Приморский города Вилючинска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0" lang="ru-RU" sz="800" spc="-32" strike="noStrike">
                <a:solidFill>
                  <a:srgbClr val="4756a0"/>
                </a:solidFill>
                <a:latin typeface="Arial"/>
                <a:ea typeface="DejaVu Sans"/>
              </a:rPr>
              <a:t>Земельный участок 1.5896 га для строительства жилого комплекса в микрорайоне «Северный-2» города Вилючинска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0" lang="ru-RU" sz="800" spc="-32" strike="noStrike">
                <a:solidFill>
                  <a:srgbClr val="4756a0"/>
                </a:solidFill>
                <a:latin typeface="Arial"/>
                <a:ea typeface="DejaVu Sans"/>
              </a:rPr>
              <a:t>Земельный участок 1.2572 га  для строительства торгово-развлекательного комплекса в жилом районе Приморский города Вилючинска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64" name="Рисунок 83" descr="Маркер со сплошной заливкой"/>
          <p:cNvPicPr/>
          <p:nvPr/>
        </p:nvPicPr>
        <p:blipFill>
          <a:blip r:embed="rId5"/>
          <a:stretch/>
        </p:blipFill>
        <p:spPr>
          <a:xfrm>
            <a:off x="8390880" y="17280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865" name="Овал 75"/>
          <p:cNvSpPr/>
          <p:nvPr/>
        </p:nvSpPr>
        <p:spPr>
          <a:xfrm rot="20575800">
            <a:off x="8036280" y="3935160"/>
            <a:ext cx="176040" cy="178560"/>
          </a:xfrm>
          <a:prstGeom prst="ellipse">
            <a:avLst/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9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66" name="Овал 118"/>
          <p:cNvSpPr/>
          <p:nvPr/>
        </p:nvSpPr>
        <p:spPr>
          <a:xfrm>
            <a:off x="6374880" y="267156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3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67" name="Овал 120"/>
          <p:cNvSpPr/>
          <p:nvPr/>
        </p:nvSpPr>
        <p:spPr>
          <a:xfrm>
            <a:off x="6114960" y="2671200"/>
            <a:ext cx="177480" cy="177480"/>
          </a:xfrm>
          <a:prstGeom prst="ellipse">
            <a:avLst/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x-none" sz="900" spc="-1" strike="noStrike">
                <a:solidFill>
                  <a:srgbClr val="4756a0"/>
                </a:solidFill>
                <a:latin typeface="Arial"/>
                <a:ea typeface="DejaVu Sans"/>
              </a:rPr>
              <a:t>2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68" name="Скругленный прямоугольник 122"/>
          <p:cNvSpPr/>
          <p:nvPr/>
        </p:nvSpPr>
        <p:spPr>
          <a:xfrm>
            <a:off x="621720" y="2760840"/>
            <a:ext cx="5047920" cy="2073240"/>
          </a:xfrm>
          <a:prstGeom prst="roundRect">
            <a:avLst>
              <a:gd name="adj" fmla="val 12524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69" name="TextBox 124"/>
          <p:cNvSpPr/>
          <p:nvPr/>
        </p:nvSpPr>
        <p:spPr>
          <a:xfrm>
            <a:off x="622800" y="3002760"/>
            <a:ext cx="504684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ТАРИФЫ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0" name="TextBox 125"/>
          <p:cNvSpPr/>
          <p:nvPr/>
        </p:nvSpPr>
        <p:spPr>
          <a:xfrm>
            <a:off x="821520" y="1582920"/>
            <a:ext cx="44640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2400" spc="-1" strike="noStrike">
                <a:solidFill>
                  <a:schemeClr val="lt1"/>
                </a:solidFill>
                <a:latin typeface="Arial"/>
                <a:ea typeface="DejaVu Sans"/>
              </a:rPr>
              <a:t>3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1" name="TextBox 126"/>
          <p:cNvSpPr/>
          <p:nvPr/>
        </p:nvSpPr>
        <p:spPr>
          <a:xfrm>
            <a:off x="821520" y="2052360"/>
            <a:ext cx="36388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ИНВЕСТИЦИОННЫЕ ПЛОЩАДКИ (</a:t>
            </a:r>
            <a:r>
              <a:rPr b="1" lang="en-US" sz="1100" spc="-1" strike="noStrike">
                <a:solidFill>
                  <a:schemeClr val="lt1"/>
                </a:solidFill>
                <a:latin typeface="Arial"/>
                <a:ea typeface="DejaVu Sans"/>
              </a:rPr>
              <a:t>Greenfield</a:t>
            </a: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)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2" name="TextBox 138"/>
          <p:cNvSpPr/>
          <p:nvPr/>
        </p:nvSpPr>
        <p:spPr>
          <a:xfrm>
            <a:off x="3670560" y="1937880"/>
            <a:ext cx="235152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" sz="1100" spc="-1" strike="noStrike">
                <a:solidFill>
                  <a:schemeClr val="lt1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3" name="TextBox 145"/>
          <p:cNvSpPr/>
          <p:nvPr/>
        </p:nvSpPr>
        <p:spPr>
          <a:xfrm>
            <a:off x="1168920" y="3338280"/>
            <a:ext cx="16362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750,45 руб.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Вывоз ТКО (м3)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4" name="TextBox 155"/>
          <p:cNvSpPr/>
          <p:nvPr/>
        </p:nvSpPr>
        <p:spPr>
          <a:xfrm>
            <a:off x="1168920" y="3827520"/>
            <a:ext cx="16362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53,59 руб.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холодная вода (м3)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5" name="TextBox 157"/>
          <p:cNvSpPr/>
          <p:nvPr/>
        </p:nvSpPr>
        <p:spPr>
          <a:xfrm>
            <a:off x="1164960" y="4323240"/>
            <a:ext cx="16362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96,08 руб.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водоотведение (м3)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6" name="TextBox 161"/>
          <p:cNvSpPr/>
          <p:nvPr/>
        </p:nvSpPr>
        <p:spPr>
          <a:xfrm>
            <a:off x="3561840" y="3833280"/>
            <a:ext cx="191988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16,46 руб.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электроэнергия (кВт ч.)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7" name="TextBox 163"/>
          <p:cNvSpPr/>
          <p:nvPr/>
        </p:nvSpPr>
        <p:spPr>
          <a:xfrm>
            <a:off x="3557880" y="4328640"/>
            <a:ext cx="19710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9026,12 руб.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отопление (за  ед. энергии)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78" name="Рисунок 170" descr="Интернет со сплошной заливкой"/>
          <p:cNvPicPr/>
          <p:nvPr/>
        </p:nvPicPr>
        <p:blipFill>
          <a:blip r:embed="rId6"/>
          <a:stretch/>
        </p:blipFill>
        <p:spPr>
          <a:xfrm>
            <a:off x="753120" y="507960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879" name="Рисунок 171" descr="Интернет со сплошной заливкой"/>
          <p:cNvPicPr/>
          <p:nvPr/>
        </p:nvPicPr>
        <p:blipFill>
          <a:blip r:embed="rId7"/>
          <a:stretch/>
        </p:blipFill>
        <p:spPr>
          <a:xfrm>
            <a:off x="753120" y="58118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880" name="Рисунок 172" descr="Электрическая опора со сплошной заливкой"/>
          <p:cNvPicPr/>
          <p:nvPr/>
        </p:nvPicPr>
        <p:blipFill>
          <a:blip r:embed="rId8"/>
          <a:stretch/>
        </p:blipFill>
        <p:spPr>
          <a:xfrm>
            <a:off x="3138480" y="382428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881" name="Рисунок 178" descr="Пожарный гидрант со сплошной заливкой"/>
          <p:cNvPicPr/>
          <p:nvPr/>
        </p:nvPicPr>
        <p:blipFill>
          <a:blip r:embed="rId9"/>
          <a:stretch/>
        </p:blipFill>
        <p:spPr>
          <a:xfrm>
            <a:off x="753120" y="43225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882" name="Рисунок 184" descr="Термометр со сплошной заливкой"/>
          <p:cNvPicPr/>
          <p:nvPr/>
        </p:nvPicPr>
        <p:blipFill>
          <a:blip r:embed="rId10"/>
          <a:stretch/>
        </p:blipFill>
        <p:spPr>
          <a:xfrm>
            <a:off x="3136320" y="432468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883" name="TextBox 4"/>
          <p:cNvSpPr/>
          <p:nvPr/>
        </p:nvSpPr>
        <p:spPr>
          <a:xfrm>
            <a:off x="627120" y="654588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84" name="Рисунок 64" descr="Переработка со сплошной заливкой"/>
          <p:cNvPicPr/>
          <p:nvPr/>
        </p:nvPicPr>
        <p:blipFill>
          <a:blip r:embed="rId11"/>
          <a:stretch/>
        </p:blipFill>
        <p:spPr>
          <a:xfrm>
            <a:off x="753120" y="3338280"/>
            <a:ext cx="357480" cy="35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Скругленный прямоугольник 29"/>
          <p:cNvSpPr/>
          <p:nvPr/>
        </p:nvSpPr>
        <p:spPr>
          <a:xfrm>
            <a:off x="627120" y="1401480"/>
            <a:ext cx="2193480" cy="77292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86" name="TextBox 4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ДИАГНОСТИЧЕСКАЯ КАРТА МО ПО РАБОТЕ  С ИНВЕСТОРАМИ И МЕХАНИЗМ РАБОТЬ</a:t>
            </a:r>
            <a:r>
              <a:rPr b="1" lang="en" sz="1500" spc="-1" strike="noStrike">
                <a:solidFill>
                  <a:schemeClr val="dk1"/>
                </a:solidFill>
                <a:latin typeface="Arial"/>
                <a:ea typeface="DejaVu Sans"/>
              </a:rPr>
              <a:t>I </a:t>
            </a: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С НИМИ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87" name="Скругленный прямоугольник 5"/>
          <p:cNvSpPr/>
          <p:nvPr/>
        </p:nvSpPr>
        <p:spPr>
          <a:xfrm>
            <a:off x="627120" y="163800"/>
            <a:ext cx="15843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методология разработки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88" name="PlaceHolder 1"/>
          <p:cNvSpPr>
            <a:spLocks noGrp="1"/>
          </p:cNvSpPr>
          <p:nvPr>
            <p:ph type="sldNum" idx="36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202EE75-5615-4EFF-B7C9-B64B738A8D5F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9" name="Скругленный прямоугольник 1"/>
          <p:cNvSpPr/>
          <p:nvPr/>
        </p:nvSpPr>
        <p:spPr>
          <a:xfrm>
            <a:off x="2954520" y="1401480"/>
            <a:ext cx="3345480" cy="772920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КАК ЕСТЬ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0" name="Скругленный прямоугольник 3"/>
          <p:cNvSpPr/>
          <p:nvPr/>
        </p:nvSpPr>
        <p:spPr>
          <a:xfrm>
            <a:off x="620280" y="2283840"/>
            <a:ext cx="219240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ИНФОРМИРОВАНИЕ ИНВЕСТОРОВ            И ПРЕДПРИНИМАТЕЛЕЙ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1" name="Скругленный прямоугольник 13"/>
          <p:cNvSpPr/>
          <p:nvPr/>
        </p:nvSpPr>
        <p:spPr>
          <a:xfrm>
            <a:off x="620280" y="287640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РАСПРЕДЕЛЕНИЕ ПЛОЩАДОК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2" name="Скругленный прямоугольник 14"/>
          <p:cNvSpPr/>
          <p:nvPr/>
        </p:nvSpPr>
        <p:spPr>
          <a:xfrm>
            <a:off x="620280" y="346932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93" name="Скругленный прямоугольник 16"/>
          <p:cNvSpPr/>
          <p:nvPr/>
        </p:nvSpPr>
        <p:spPr>
          <a:xfrm>
            <a:off x="620280" y="406188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94" name="Скругленный прямоугольник 20"/>
          <p:cNvSpPr/>
          <p:nvPr/>
        </p:nvSpPr>
        <p:spPr>
          <a:xfrm>
            <a:off x="620280" y="465480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РЕШЕНИЕ И УСКОРЕНИЕ РАССМОТРЕНИЯ АДМИНИСТРАТИВНЫХ ВОПРОСОВ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5" name="Скругленный прямоугольник 21"/>
          <p:cNvSpPr/>
          <p:nvPr/>
        </p:nvSpPr>
        <p:spPr>
          <a:xfrm>
            <a:off x="620280" y="524736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96" name="Скругленный прямоугольник 26"/>
          <p:cNvSpPr/>
          <p:nvPr/>
        </p:nvSpPr>
        <p:spPr>
          <a:xfrm>
            <a:off x="620280" y="584028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97" name="Скругленный прямоугольник 37"/>
          <p:cNvSpPr/>
          <p:nvPr/>
        </p:nvSpPr>
        <p:spPr>
          <a:xfrm>
            <a:off x="6439680" y="1400400"/>
            <a:ext cx="3345480" cy="772920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КАК ДОЛЖНО БЫТЬ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8" name="Скругленный прямоугольник 39"/>
          <p:cNvSpPr/>
          <p:nvPr/>
        </p:nvSpPr>
        <p:spPr>
          <a:xfrm>
            <a:off x="2954520" y="228384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Сайт администрации, регулярная коммуникация                         с предпринимателями (рассылки в группах предпринимателей, звонки, встречи)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9" name="Скругленный прямоугольник 40"/>
          <p:cNvSpPr/>
          <p:nvPr/>
        </p:nvSpPr>
        <p:spPr>
          <a:xfrm>
            <a:off x="2954520" y="287640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Не всегда достаточно инвесторов для проведения тендерной процедуры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00" name="Скругленный прямоугольник 41"/>
          <p:cNvSpPr/>
          <p:nvPr/>
        </p:nvSpPr>
        <p:spPr>
          <a:xfrm>
            <a:off x="2954520" y="346932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01" name="Скругленный прямоугольник 42"/>
          <p:cNvSpPr/>
          <p:nvPr/>
        </p:nvSpPr>
        <p:spPr>
          <a:xfrm>
            <a:off x="2954520" y="406188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02" name="Скругленный прямоугольник 44"/>
          <p:cNvSpPr/>
          <p:nvPr/>
        </p:nvSpPr>
        <p:spPr>
          <a:xfrm>
            <a:off x="2954520" y="465480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03" name="Скругленный прямоугольник 45"/>
          <p:cNvSpPr/>
          <p:nvPr/>
        </p:nvSpPr>
        <p:spPr>
          <a:xfrm>
            <a:off x="2954520" y="524736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04" name="Скругленный прямоугольник 46"/>
          <p:cNvSpPr/>
          <p:nvPr/>
        </p:nvSpPr>
        <p:spPr>
          <a:xfrm>
            <a:off x="2954520" y="584028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05" name="Скругленный прямоугольник 48"/>
          <p:cNvSpPr/>
          <p:nvPr/>
        </p:nvSpPr>
        <p:spPr>
          <a:xfrm>
            <a:off x="6440760" y="228384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b="1" lang="en" sz="700" spc="-1" strike="noStrike">
                <a:solidFill>
                  <a:schemeClr val="dk1"/>
                </a:solidFill>
                <a:latin typeface="Arial"/>
                <a:ea typeface="DejaVu Sans"/>
              </a:rPr>
              <a:t>: </a:t>
            </a: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                       с предпринимателями (рассылка, звонки, общий чат администрации с предпринимателями)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06" name="Скругленный прямоугольник 50"/>
          <p:cNvSpPr/>
          <p:nvPr/>
        </p:nvSpPr>
        <p:spPr>
          <a:xfrm>
            <a:off x="6440760" y="287640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Привлечение инвесторов для распределения площадок через тендерную процедуру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07" name="Скругленный прямоугольник 53"/>
          <p:cNvSpPr/>
          <p:nvPr/>
        </p:nvSpPr>
        <p:spPr>
          <a:xfrm>
            <a:off x="6440760" y="346932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08" name="Скругленный прямоугольник 55"/>
          <p:cNvSpPr/>
          <p:nvPr/>
        </p:nvSpPr>
        <p:spPr>
          <a:xfrm>
            <a:off x="6440760" y="406188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09" name="Скругленный прямоугольник 57"/>
          <p:cNvSpPr/>
          <p:nvPr/>
        </p:nvSpPr>
        <p:spPr>
          <a:xfrm>
            <a:off x="6440760" y="465480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10" name="Скругленный прямоугольник 58"/>
          <p:cNvSpPr/>
          <p:nvPr/>
        </p:nvSpPr>
        <p:spPr>
          <a:xfrm>
            <a:off x="6440760" y="524736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11" name="Скругленный прямоугольник 59"/>
          <p:cNvSpPr/>
          <p:nvPr/>
        </p:nvSpPr>
        <p:spPr>
          <a:xfrm>
            <a:off x="6440760" y="584028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912" name="Рисунок 68" descr="Значок &quot;Галочка1&quot; со сплошной заливкой"/>
          <p:cNvPicPr/>
          <p:nvPr/>
        </p:nvPicPr>
        <p:blipFill>
          <a:blip r:embed="rId1"/>
          <a:stretch/>
        </p:blipFill>
        <p:spPr>
          <a:xfrm>
            <a:off x="6518880" y="234360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13" name="Рисунок 84" descr="Значок &quot;Галочка1&quot; со сплошной заливкой"/>
          <p:cNvPicPr/>
          <p:nvPr/>
        </p:nvPicPr>
        <p:blipFill>
          <a:blip r:embed="rId2"/>
          <a:stretch/>
        </p:blipFill>
        <p:spPr>
          <a:xfrm>
            <a:off x="6525720" y="293796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14" name="Рисунок 86" descr="Запрещено со сплошной заливкой"/>
          <p:cNvPicPr/>
          <p:nvPr/>
        </p:nvPicPr>
        <p:blipFill>
          <a:blip r:embed="rId3"/>
          <a:stretch/>
        </p:blipFill>
        <p:spPr>
          <a:xfrm>
            <a:off x="3033720" y="293796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915" name="Скругленный прямоугольник 87"/>
          <p:cNvSpPr/>
          <p:nvPr/>
        </p:nvSpPr>
        <p:spPr>
          <a:xfrm>
            <a:off x="619200" y="347508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ИНФРАСТРУКТУРА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НА ИНВЕСТИЦИОННЫХ ПЛОЩАДКАХ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16" name="Скругленный прямоугольник 88"/>
          <p:cNvSpPr/>
          <p:nvPr/>
        </p:nvSpPr>
        <p:spPr>
          <a:xfrm>
            <a:off x="619200" y="406800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РАБОТА С ИНВЕСТОРАМИ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БЕЗ ИНВЕСТИЦИОННОГО ПЛАНА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17" name="Скругленный прямоугольник 89"/>
          <p:cNvSpPr/>
          <p:nvPr/>
        </p:nvSpPr>
        <p:spPr>
          <a:xfrm>
            <a:off x="2953440" y="347508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инфраструктуры по запросу инвестора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18" name="Скругленный прямоугольник 90"/>
          <p:cNvSpPr/>
          <p:nvPr/>
        </p:nvSpPr>
        <p:spPr>
          <a:xfrm>
            <a:off x="2953440" y="406800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Проводятся переговоры и осмотр инвестиционных площадок по запросу инвестора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19" name="Скругленный прямоугольник 91"/>
          <p:cNvSpPr/>
          <p:nvPr/>
        </p:nvSpPr>
        <p:spPr>
          <a:xfrm>
            <a:off x="6439680" y="347508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инженерной и транспортной инфраструктуры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до прихода инвестора на объект с целью экономии времени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20" name="Скругленный прямоугольник 92"/>
          <p:cNvSpPr/>
          <p:nvPr/>
        </p:nvSpPr>
        <p:spPr>
          <a:xfrm>
            <a:off x="6439680" y="406800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921" name="Рисунок 95" descr="Значок &quot;Галочка1&quot; со сплошной заливкой"/>
          <p:cNvPicPr/>
          <p:nvPr/>
        </p:nvPicPr>
        <p:blipFill>
          <a:blip r:embed="rId4"/>
          <a:stretch/>
        </p:blipFill>
        <p:spPr>
          <a:xfrm>
            <a:off x="6517800" y="353484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22" name="Рисунок 97" descr="Запрещено со сплошной заливкой"/>
          <p:cNvPicPr/>
          <p:nvPr/>
        </p:nvPicPr>
        <p:blipFill>
          <a:blip r:embed="rId5"/>
          <a:stretch/>
        </p:blipFill>
        <p:spPr>
          <a:xfrm>
            <a:off x="3026160" y="35348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923" name="Рисунок 100" descr="Значок &quot;Галочка1&quot; со сплошной заливкой"/>
          <p:cNvPicPr/>
          <p:nvPr/>
        </p:nvPicPr>
        <p:blipFill>
          <a:blip r:embed="rId6"/>
          <a:stretch/>
        </p:blipFill>
        <p:spPr>
          <a:xfrm>
            <a:off x="6524280" y="412920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24" name="Рисунок 102" descr="Запрещено со сплошной заливкой"/>
          <p:cNvPicPr/>
          <p:nvPr/>
        </p:nvPicPr>
        <p:blipFill>
          <a:blip r:embed="rId7"/>
          <a:stretch/>
        </p:blipFill>
        <p:spPr>
          <a:xfrm>
            <a:off x="3032640" y="412920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925" name="Скругленный прямоугольник 104"/>
          <p:cNvSpPr/>
          <p:nvPr/>
        </p:nvSpPr>
        <p:spPr>
          <a:xfrm>
            <a:off x="628200" y="524916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РАБОТА С ПОТЕНЦИАЛЬНЫМИ ИНВЕСТОРАМИ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26" name="Скругленный прямоугольник 105"/>
          <p:cNvSpPr/>
          <p:nvPr/>
        </p:nvSpPr>
        <p:spPr>
          <a:xfrm>
            <a:off x="628200" y="5842080"/>
            <a:ext cx="2193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РАБОТА С РЕАЛИЗОВАННЫМИ ПРОЕКТАМИ НА ИНВЕСТИЦИОННЫХ ПЛОЩАДКАХ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27" name="Скругленный прямоугольник 107"/>
          <p:cNvSpPr/>
          <p:nvPr/>
        </p:nvSpPr>
        <p:spPr>
          <a:xfrm>
            <a:off x="2962440" y="524916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Подготовка к возможному приходу инвесторов,                    при возникновении интереса с их стороны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28" name="Скругленный прямоугольник 108"/>
          <p:cNvSpPr/>
          <p:nvPr/>
        </p:nvSpPr>
        <p:spPr>
          <a:xfrm>
            <a:off x="2962440" y="584208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Регулярная обратная связь и помощь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 дальнейшим развитием в случае необходимости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29" name="Скругленный прямоугольник 110"/>
          <p:cNvSpPr/>
          <p:nvPr/>
        </p:nvSpPr>
        <p:spPr>
          <a:xfrm>
            <a:off x="6448680" y="524916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30" name="Скругленный прямоугольник 111"/>
          <p:cNvSpPr/>
          <p:nvPr/>
        </p:nvSpPr>
        <p:spPr>
          <a:xfrm>
            <a:off x="6448680" y="5842080"/>
            <a:ext cx="3345480" cy="483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Регулярная обратная связь и помощь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700" spc="-1" strike="noStrike">
                <a:solidFill>
                  <a:schemeClr val="dk1"/>
                </a:solidFill>
                <a:latin typeface="Arial"/>
                <a:ea typeface="DejaVu Sans"/>
              </a:rPr>
              <a:t>с дальнейшим развитием в случае необходимости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931" name="Рисунок 114" descr="Значок &quot;Галочка1&quot; со сплошной заливкой"/>
          <p:cNvPicPr/>
          <p:nvPr/>
        </p:nvPicPr>
        <p:blipFill>
          <a:blip r:embed="rId8"/>
          <a:stretch/>
        </p:blipFill>
        <p:spPr>
          <a:xfrm>
            <a:off x="6533280" y="471780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32" name="Рисунок 125" descr="Значок &quot;Галочка1&quot; со сплошной заливкой"/>
          <p:cNvPicPr/>
          <p:nvPr/>
        </p:nvPicPr>
        <p:blipFill>
          <a:blip r:embed="rId9"/>
          <a:stretch/>
        </p:blipFill>
        <p:spPr>
          <a:xfrm>
            <a:off x="6525720" y="531504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33" name="Рисунок 127" descr="Запрещено со сплошной заливкой"/>
          <p:cNvPicPr/>
          <p:nvPr/>
        </p:nvPicPr>
        <p:blipFill>
          <a:blip r:embed="rId10"/>
          <a:stretch/>
        </p:blipFill>
        <p:spPr>
          <a:xfrm>
            <a:off x="3033720" y="53150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934" name="Рисунок 130" descr="Значок &quot;Галочка1&quot; со сплошной заливкой"/>
          <p:cNvPicPr/>
          <p:nvPr/>
        </p:nvPicPr>
        <p:blipFill>
          <a:blip r:embed="rId11"/>
          <a:stretch/>
        </p:blipFill>
        <p:spPr>
          <a:xfrm>
            <a:off x="6532200" y="590904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35" name="Рисунок 133" descr="Значок &quot;Галочка1&quot; со сплошной заливкой"/>
          <p:cNvPicPr/>
          <p:nvPr/>
        </p:nvPicPr>
        <p:blipFill>
          <a:blip r:embed="rId12"/>
          <a:stretch/>
        </p:blipFill>
        <p:spPr>
          <a:xfrm>
            <a:off x="3033720" y="234360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36" name="Рисунок 134" descr="Значок &quot;Галочка1&quot; со сплошной заливкой"/>
          <p:cNvPicPr/>
          <p:nvPr/>
        </p:nvPicPr>
        <p:blipFill>
          <a:blip r:embed="rId13"/>
          <a:stretch/>
        </p:blipFill>
        <p:spPr>
          <a:xfrm>
            <a:off x="3033720" y="4717800"/>
            <a:ext cx="362880" cy="362880"/>
          </a:xfrm>
          <a:prstGeom prst="rect">
            <a:avLst/>
          </a:prstGeom>
          <a:ln w="0">
            <a:noFill/>
          </a:ln>
        </p:spPr>
      </p:pic>
      <p:pic>
        <p:nvPicPr>
          <p:cNvPr id="937" name="Рисунок 135" descr="Значок &quot;Галочка1&quot; со сплошной заливкой"/>
          <p:cNvPicPr/>
          <p:nvPr/>
        </p:nvPicPr>
        <p:blipFill>
          <a:blip r:embed="rId14"/>
          <a:stretch/>
        </p:blipFill>
        <p:spPr>
          <a:xfrm>
            <a:off x="3033720" y="5909040"/>
            <a:ext cx="362880" cy="362880"/>
          </a:xfrm>
          <a:prstGeom prst="rect">
            <a:avLst/>
          </a:prstGeom>
          <a:ln w="0">
            <a:noFill/>
          </a:ln>
        </p:spPr>
      </p:pic>
      <p:sp>
        <p:nvSpPr>
          <p:cNvPr id="938" name="TextBox 2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Скругленный прямоугольник 11"/>
          <p:cNvSpPr/>
          <p:nvPr/>
        </p:nvSpPr>
        <p:spPr>
          <a:xfrm>
            <a:off x="627120" y="11552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0" name="Скругленный прямоугольник 114"/>
          <p:cNvSpPr/>
          <p:nvPr/>
        </p:nvSpPr>
        <p:spPr>
          <a:xfrm>
            <a:off x="826560" y="2294280"/>
            <a:ext cx="128808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1" name="Скругленный прямоугольник 236"/>
          <p:cNvSpPr/>
          <p:nvPr/>
        </p:nvSpPr>
        <p:spPr>
          <a:xfrm>
            <a:off x="5896800" y="29408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2" name="Скругленный прямоугольник 232"/>
          <p:cNvSpPr/>
          <p:nvPr/>
        </p:nvSpPr>
        <p:spPr>
          <a:xfrm>
            <a:off x="7647480" y="11552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3" name="Скругленный прямоугольник 229"/>
          <p:cNvSpPr/>
          <p:nvPr/>
        </p:nvSpPr>
        <p:spPr>
          <a:xfrm>
            <a:off x="5896800" y="11552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4" name="Скругленный прямоугольник 230"/>
          <p:cNvSpPr/>
          <p:nvPr/>
        </p:nvSpPr>
        <p:spPr>
          <a:xfrm>
            <a:off x="4146480" y="11552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5" name="Скругленный прямоугольник 231"/>
          <p:cNvSpPr/>
          <p:nvPr/>
        </p:nvSpPr>
        <p:spPr>
          <a:xfrm>
            <a:off x="627120" y="29408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6" name="Скругленный прямоугольник 228"/>
          <p:cNvSpPr/>
          <p:nvPr/>
        </p:nvSpPr>
        <p:spPr>
          <a:xfrm>
            <a:off x="2390760" y="11552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7" name="Скругленный прямоугольник 226"/>
          <p:cNvSpPr/>
          <p:nvPr/>
        </p:nvSpPr>
        <p:spPr>
          <a:xfrm>
            <a:off x="2390760" y="29408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8" name="Скругленный прямоугольник 234"/>
          <p:cNvSpPr/>
          <p:nvPr/>
        </p:nvSpPr>
        <p:spPr>
          <a:xfrm>
            <a:off x="4146480" y="4717800"/>
            <a:ext cx="168048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49" name="Скругленный прямоугольник 235"/>
          <p:cNvSpPr/>
          <p:nvPr/>
        </p:nvSpPr>
        <p:spPr>
          <a:xfrm>
            <a:off x="7647480" y="2940840"/>
            <a:ext cx="168984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50" name="Скругленный прямоугольник 237"/>
          <p:cNvSpPr/>
          <p:nvPr/>
        </p:nvSpPr>
        <p:spPr>
          <a:xfrm>
            <a:off x="5896800" y="471780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51" name="Скругленный прямоугольник 238"/>
          <p:cNvSpPr/>
          <p:nvPr/>
        </p:nvSpPr>
        <p:spPr>
          <a:xfrm>
            <a:off x="4146480" y="2940840"/>
            <a:ext cx="168732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52" name="Скругленный прямоугольник 293"/>
          <p:cNvSpPr/>
          <p:nvPr/>
        </p:nvSpPr>
        <p:spPr>
          <a:xfrm>
            <a:off x="627120" y="4717800"/>
            <a:ext cx="168984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53" name="Скругленный прямоугольник 303"/>
          <p:cNvSpPr/>
          <p:nvPr/>
        </p:nvSpPr>
        <p:spPr>
          <a:xfrm>
            <a:off x="2390760" y="4717800"/>
            <a:ext cx="168984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54" name="Скругленный прямоугольник 308"/>
          <p:cNvSpPr/>
          <p:nvPr/>
        </p:nvSpPr>
        <p:spPr>
          <a:xfrm>
            <a:off x="7647480" y="4717800"/>
            <a:ext cx="1689840" cy="171684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rgbClr val="4756a0"/>
              </a:solidFill>
              <a:latin typeface="Calibri"/>
              <a:ea typeface="DejaVu Sans"/>
            </a:endParaRPr>
          </a:p>
        </p:txBody>
      </p:sp>
      <p:sp>
        <p:nvSpPr>
          <p:cNvPr id="955" name="TextBox 2"/>
          <p:cNvSpPr/>
          <p:nvPr/>
        </p:nvSpPr>
        <p:spPr>
          <a:xfrm>
            <a:off x="622440" y="639360"/>
            <a:ext cx="4110120" cy="43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50" spc="-1" strike="noStrike">
                <a:solidFill>
                  <a:schemeClr val="dk1"/>
                </a:solidFill>
                <a:latin typeface="Arial"/>
                <a:ea typeface="DejaVu Sans"/>
              </a:rPr>
              <a:t>ИНСТИТУТЫ РАЗВИТИЯ </a:t>
            </a:r>
            <a:endParaRPr b="0" lang="ru-RU" sz="95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950" spc="-1" strike="noStrike">
                <a:solidFill>
                  <a:schemeClr val="dk1"/>
                </a:solidFill>
                <a:latin typeface="Arial"/>
                <a:ea typeface="DejaVu Sans"/>
              </a:rPr>
              <a:t>ИСПОЛНИТЕЛЬНЫЕ ОРГАНЫ КАМЧАТСКОГО КРАЯ</a:t>
            </a:r>
            <a:endParaRPr b="0" lang="ru-RU" sz="95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950" spc="-1" strike="noStrike">
                <a:solidFill>
                  <a:schemeClr val="dk1"/>
                </a:solidFill>
                <a:latin typeface="Arial"/>
                <a:ea typeface="DejaVu Sans"/>
              </a:rPr>
              <a:t>ОРГАН МЕСТНОГО САМОУПРАВЛЕНИЯ </a:t>
            </a:r>
            <a:endParaRPr b="0" lang="ru-RU" sz="9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56" name="Скругленный прямоугольник 1"/>
          <p:cNvSpPr/>
          <p:nvPr/>
        </p:nvSpPr>
        <p:spPr>
          <a:xfrm>
            <a:off x="622440" y="231120"/>
            <a:ext cx="13431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меры господдержки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57" name="PlaceHolder 1"/>
          <p:cNvSpPr>
            <a:spLocks noGrp="1"/>
          </p:cNvSpPr>
          <p:nvPr>
            <p:ph type="sldNum" idx="37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A7C4A64-A299-4C0A-8C29-B7D12079D7DD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8" name="TextBox 3"/>
          <p:cNvSpPr/>
          <p:nvPr/>
        </p:nvSpPr>
        <p:spPr>
          <a:xfrm>
            <a:off x="654840" y="6618600"/>
            <a:ext cx="731520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959" name="Объект 10"/>
          <p:cNvGraphicFramePr/>
          <p:nvPr/>
        </p:nvGraphicFramePr>
        <p:xfrm>
          <a:off x="1069560" y="1404720"/>
          <a:ext cx="802080" cy="24300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960" name="Объект 10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069560" y="1404720"/>
                    <a:ext cx="802080" cy="2430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961" name="Объект 17"/>
          <p:cNvGraphicFramePr/>
          <p:nvPr/>
        </p:nvGraphicFramePr>
        <p:xfrm>
          <a:off x="2702880" y="1399680"/>
          <a:ext cx="1063080" cy="25344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962" name="Объект 17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2702880" y="1399680"/>
                    <a:ext cx="1063080" cy="2534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963" name="Прямоугольник 31"/>
          <p:cNvSpPr/>
          <p:nvPr/>
        </p:nvSpPr>
        <p:spPr>
          <a:xfrm>
            <a:off x="820440" y="1712520"/>
            <a:ext cx="130032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АО «Корпорация развития Камчатки»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64" name="Прямоугольник 93"/>
          <p:cNvSpPr/>
          <p:nvPr/>
        </p:nvSpPr>
        <p:spPr>
          <a:xfrm>
            <a:off x="2442600" y="1712520"/>
            <a:ext cx="158328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АО «Корпорация развития Дальнего Востока и Арктики»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65" name="Прямоугольник 94"/>
          <p:cNvSpPr/>
          <p:nvPr/>
        </p:nvSpPr>
        <p:spPr>
          <a:xfrm>
            <a:off x="4227120" y="1712520"/>
            <a:ext cx="152604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АНО «Камчатский центр поддержки предпринимательства»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66" name="Прямоугольник 100"/>
          <p:cNvSpPr/>
          <p:nvPr/>
        </p:nvSpPr>
        <p:spPr>
          <a:xfrm>
            <a:off x="5940720" y="1712520"/>
            <a:ext cx="158688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Микрокредитная компания Камчатский государственный фонд поддержки предпринимательства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67" name="Прямоугольник 108"/>
          <p:cNvSpPr/>
          <p:nvPr/>
        </p:nvSpPr>
        <p:spPr>
          <a:xfrm>
            <a:off x="7578360" y="1712520"/>
            <a:ext cx="182556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Гарантийный фонд развития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предпринимательства Камчатского края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68" name="Прямоугольник 172"/>
          <p:cNvSpPr/>
          <p:nvPr/>
        </p:nvSpPr>
        <p:spPr>
          <a:xfrm>
            <a:off x="743400" y="3507120"/>
            <a:ext cx="145476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Фонд развития промышленности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Региональный ФРП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969" name="Объект 193"/>
          <p:cNvGraphicFramePr/>
          <p:nvPr/>
        </p:nvGraphicFramePr>
        <p:xfrm>
          <a:off x="1131120" y="3212280"/>
          <a:ext cx="679680" cy="206640"/>
        </p:xfrm>
        <a:graphic>
          <a:graphicData uri="http://schemas.openxmlformats.org/presentationml/2006/ole">
            <p:oleObj r:id="rId5" spid="">
              <p:embed/>
              <p:pic>
                <p:nvPicPr>
                  <p:cNvPr id="970" name="Объект 193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1131120" y="3212280"/>
                    <a:ext cx="679680" cy="206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971" name="Объект 26"/>
          <p:cNvGraphicFramePr/>
          <p:nvPr/>
        </p:nvGraphicFramePr>
        <p:xfrm>
          <a:off x="4611960" y="1350720"/>
          <a:ext cx="756360" cy="351360"/>
        </p:xfrm>
        <a:graphic>
          <a:graphicData uri="http://schemas.openxmlformats.org/presentationml/2006/ole">
            <p:oleObj r:id="rId7" spid="">
              <p:embed/>
              <p:pic>
                <p:nvPicPr>
                  <p:cNvPr id="972" name="Объект 26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4611960" y="1350720"/>
                    <a:ext cx="756360" cy="351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973" name="Прямоугольник 28"/>
          <p:cNvSpPr/>
          <p:nvPr/>
        </p:nvSpPr>
        <p:spPr>
          <a:xfrm>
            <a:off x="905400" y="2362680"/>
            <a:ext cx="113076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investkamchatka.ru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74" name="Прямоугольник 29"/>
          <p:cNvSpPr/>
          <p:nvPr/>
        </p:nvSpPr>
        <p:spPr>
          <a:xfrm>
            <a:off x="2994120" y="2362680"/>
            <a:ext cx="52560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erdc.ru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75" name="Прямоугольник 37"/>
          <p:cNvSpPr/>
          <p:nvPr/>
        </p:nvSpPr>
        <p:spPr>
          <a:xfrm>
            <a:off x="4475520" y="2362680"/>
            <a:ext cx="102888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мойбизнес41.рф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76" name="Прямоугольник 38"/>
          <p:cNvSpPr/>
          <p:nvPr/>
        </p:nvSpPr>
        <p:spPr>
          <a:xfrm>
            <a:off x="6344280" y="2362680"/>
            <a:ext cx="79344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kamfond.ru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77" name="Прямоугольник 39"/>
          <p:cNvSpPr/>
          <p:nvPr/>
        </p:nvSpPr>
        <p:spPr>
          <a:xfrm>
            <a:off x="8186040" y="2362680"/>
            <a:ext cx="6109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gfkam.ru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978" name="Объект 233"/>
          <p:cNvGraphicFramePr/>
          <p:nvPr/>
        </p:nvGraphicFramePr>
        <p:xfrm>
          <a:off x="6362280" y="1350720"/>
          <a:ext cx="756360" cy="351360"/>
        </p:xfrm>
        <a:graphic>
          <a:graphicData uri="http://schemas.openxmlformats.org/presentationml/2006/ole">
            <p:oleObj r:id="rId9" spid="">
              <p:embed/>
              <p:pic>
                <p:nvPicPr>
                  <p:cNvPr id="979" name="Объект 233" descr=""/>
                  <p:cNvPicPr/>
                  <p:nvPr/>
                </p:nvPicPr>
                <p:blipFill>
                  <a:blip r:embed="rId10"/>
                  <a:stretch/>
                </p:blipFill>
                <p:spPr>
                  <a:xfrm>
                    <a:off x="6362280" y="1350720"/>
                    <a:ext cx="756360" cy="351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980" name="Прямоугольник 240"/>
          <p:cNvSpPr/>
          <p:nvPr/>
        </p:nvSpPr>
        <p:spPr>
          <a:xfrm>
            <a:off x="2448360" y="3507120"/>
            <a:ext cx="158328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Союз «Торгово-промышленная палата  «Камчатского края»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981" name="Объект 241"/>
          <p:cNvGraphicFramePr/>
          <p:nvPr/>
        </p:nvGraphicFramePr>
        <p:xfrm>
          <a:off x="3108240" y="3138480"/>
          <a:ext cx="252360" cy="354600"/>
        </p:xfrm>
        <a:graphic>
          <a:graphicData uri="http://schemas.openxmlformats.org/presentationml/2006/ole">
            <p:oleObj r:id="rId11" spid="">
              <p:embed/>
              <p:pic>
                <p:nvPicPr>
                  <p:cNvPr id="982" name="Объект 241" descr=""/>
                  <p:cNvPicPr/>
                  <p:nvPr/>
                </p:nvPicPr>
                <p:blipFill>
                  <a:blip r:embed="rId12"/>
                  <a:stretch/>
                </p:blipFill>
                <p:spPr>
                  <a:xfrm>
                    <a:off x="3108240" y="3138480"/>
                    <a:ext cx="252360" cy="3546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983" name="Прямоугольник 242"/>
          <p:cNvSpPr/>
          <p:nvPr/>
        </p:nvSpPr>
        <p:spPr>
          <a:xfrm>
            <a:off x="4227120" y="3507120"/>
            <a:ext cx="152604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Центр поддержки экспорта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Камчатского края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984" name="Picture 6" descr=""/>
          <p:cNvPicPr/>
          <p:nvPr/>
        </p:nvPicPr>
        <p:blipFill>
          <a:blip r:embed="rId13"/>
          <a:stretch/>
        </p:blipFill>
        <p:spPr>
          <a:xfrm>
            <a:off x="4667040" y="3118320"/>
            <a:ext cx="646560" cy="394560"/>
          </a:xfrm>
          <a:prstGeom prst="rect">
            <a:avLst/>
          </a:prstGeom>
          <a:ln w="0">
            <a:noFill/>
          </a:ln>
        </p:spPr>
      </p:pic>
      <p:sp>
        <p:nvSpPr>
          <p:cNvPr id="985" name="Прямоугольник 253"/>
          <p:cNvSpPr/>
          <p:nvPr/>
        </p:nvSpPr>
        <p:spPr>
          <a:xfrm>
            <a:off x="1074240" y="4128840"/>
            <a:ext cx="79344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kamfond.ru</a:t>
            </a: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86" name="Прямоугольник 44"/>
          <p:cNvSpPr/>
          <p:nvPr/>
        </p:nvSpPr>
        <p:spPr>
          <a:xfrm>
            <a:off x="2686320" y="4128840"/>
            <a:ext cx="10969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kamchatka.tpprf.ru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87" name="Прямоугольник 45"/>
          <p:cNvSpPr/>
          <p:nvPr/>
        </p:nvSpPr>
        <p:spPr>
          <a:xfrm>
            <a:off x="4521240" y="4128840"/>
            <a:ext cx="938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kamexport41.ru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88" name="Прямоугольник 46"/>
          <p:cNvSpPr/>
          <p:nvPr/>
        </p:nvSpPr>
        <p:spPr>
          <a:xfrm>
            <a:off x="6131160" y="4128840"/>
            <a:ext cx="121896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kamgov.ru/minselhoz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89" name="Прямоугольник 47"/>
          <p:cNvSpPr/>
          <p:nvPr/>
        </p:nvSpPr>
        <p:spPr>
          <a:xfrm>
            <a:off x="7923240" y="4128840"/>
            <a:ext cx="11383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kamgov.ru/minecon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90" name="Прямоугольник 249"/>
          <p:cNvSpPr/>
          <p:nvPr/>
        </p:nvSpPr>
        <p:spPr>
          <a:xfrm>
            <a:off x="7789680" y="3507120"/>
            <a:ext cx="140220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экономического развития Камчатского края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91" name="Прямоугольник 245"/>
          <p:cNvSpPr/>
          <p:nvPr/>
        </p:nvSpPr>
        <p:spPr>
          <a:xfrm>
            <a:off x="5875200" y="3507120"/>
            <a:ext cx="171720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сельского хозяйства, пищевой и перерабатывающей промышленности Камчатского края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992" name="Объект 266"/>
          <p:cNvGraphicFramePr/>
          <p:nvPr/>
        </p:nvGraphicFramePr>
        <p:xfrm>
          <a:off x="6590880" y="3138480"/>
          <a:ext cx="299160" cy="357840"/>
        </p:xfrm>
        <a:graphic>
          <a:graphicData uri="http://schemas.openxmlformats.org/presentationml/2006/ole">
            <p:oleObj r:id="rId14" spid="">
              <p:embed/>
              <p:pic>
                <p:nvPicPr>
                  <p:cNvPr id="993" name="Объект 266" descr=""/>
                  <p:cNvPicPr/>
                  <p:nvPr/>
                </p:nvPicPr>
                <p:blipFill>
                  <a:blip r:embed="rId15"/>
                  <a:stretch/>
                </p:blipFill>
                <p:spPr>
                  <a:xfrm>
                    <a:off x="6590880" y="3138480"/>
                    <a:ext cx="299160" cy="357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994" name="Прямоугольник 286"/>
          <p:cNvSpPr/>
          <p:nvPr/>
        </p:nvSpPr>
        <p:spPr>
          <a:xfrm>
            <a:off x="6025320" y="5345280"/>
            <a:ext cx="141696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образования Камчатского края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95" name="Прямоугольник 284"/>
          <p:cNvSpPr/>
          <p:nvPr/>
        </p:nvSpPr>
        <p:spPr>
          <a:xfrm>
            <a:off x="4229640" y="5345280"/>
            <a:ext cx="150984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имущественных и земельных отношений Камчатского края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96" name="Прямоугольник 55"/>
          <p:cNvSpPr/>
          <p:nvPr/>
        </p:nvSpPr>
        <p:spPr>
          <a:xfrm>
            <a:off x="4385880" y="5909760"/>
            <a:ext cx="120240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kamgov.ru/mingosim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97" name="Прямоугольник 56"/>
          <p:cNvSpPr/>
          <p:nvPr/>
        </p:nvSpPr>
        <p:spPr>
          <a:xfrm>
            <a:off x="6154200" y="5909760"/>
            <a:ext cx="117324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kamgov.ru/minobraz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98" name="Прямоугольник 295"/>
          <p:cNvSpPr/>
          <p:nvPr/>
        </p:nvSpPr>
        <p:spPr>
          <a:xfrm>
            <a:off x="895680" y="5909760"/>
            <a:ext cx="115344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kamgov.ru/agzanya</a:t>
            </a: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t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99" name="Прямоугольник 294"/>
          <p:cNvSpPr/>
          <p:nvPr/>
        </p:nvSpPr>
        <p:spPr>
          <a:xfrm>
            <a:off x="758160" y="5345280"/>
            <a:ext cx="142668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труда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и развития кадрового потенциала Камчатского края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00" name="Прямоугольник 305"/>
          <p:cNvSpPr/>
          <p:nvPr/>
        </p:nvSpPr>
        <p:spPr>
          <a:xfrm>
            <a:off x="2719080" y="5909760"/>
            <a:ext cx="103608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kamgov.ru/mintur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01" name="Прямоугольник 304"/>
          <p:cNvSpPr/>
          <p:nvPr/>
        </p:nvSpPr>
        <p:spPr>
          <a:xfrm>
            <a:off x="2634840" y="5345280"/>
            <a:ext cx="119880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туризма Камчатского края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02" name="Прямоугольник 310"/>
          <p:cNvSpPr/>
          <p:nvPr/>
        </p:nvSpPr>
        <p:spPr>
          <a:xfrm>
            <a:off x="7986600" y="5909760"/>
            <a:ext cx="101160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viluchinsk-city.ru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03" name="Прямоугольник 309"/>
          <p:cNvSpPr/>
          <p:nvPr/>
        </p:nvSpPr>
        <p:spPr>
          <a:xfrm>
            <a:off x="7972920" y="5345280"/>
            <a:ext cx="109692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Администрация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Вилючинского 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750" spc="-1" strike="noStrike">
                <a:solidFill>
                  <a:schemeClr val="dk1"/>
                </a:solidFill>
                <a:latin typeface="Calibri"/>
                <a:ea typeface="DejaVu Sans"/>
              </a:rPr>
              <a:t>городского округа</a:t>
            </a:r>
            <a:endParaRPr b="0" lang="ru-RU" sz="7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04" name="Скругленный прямоугольник 334"/>
          <p:cNvSpPr/>
          <p:nvPr/>
        </p:nvSpPr>
        <p:spPr>
          <a:xfrm>
            <a:off x="6315480" y="267480"/>
            <a:ext cx="2986560" cy="735480"/>
          </a:xfrm>
          <a:prstGeom prst="roundRect">
            <a:avLst>
              <a:gd name="adj" fmla="val 29452"/>
            </a:avLst>
          </a:prstGeom>
          <a:noFill/>
          <a:ln w="12600">
            <a:solidFill>
              <a:srgbClr val="a6a6a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endParaRPr b="1" lang="ru-RU" sz="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grpSp>
        <p:nvGrpSpPr>
          <p:cNvPr id="1005" name="Группа 335"/>
          <p:cNvGrpSpPr/>
          <p:nvPr/>
        </p:nvGrpSpPr>
        <p:grpSpPr>
          <a:xfrm>
            <a:off x="6350760" y="331560"/>
            <a:ext cx="2751120" cy="612360"/>
            <a:chOff x="6350760" y="331560"/>
            <a:chExt cx="2751120" cy="612360"/>
          </a:xfrm>
        </p:grpSpPr>
        <p:sp>
          <p:nvSpPr>
            <p:cNvPr id="1006" name="Прямоугольник 336"/>
            <p:cNvSpPr/>
            <p:nvPr/>
          </p:nvSpPr>
          <p:spPr>
            <a:xfrm>
              <a:off x="6350760" y="331560"/>
              <a:ext cx="2359080" cy="60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Arial"/>
                  <a:ea typeface="DejaVu Sans"/>
                </a:rPr>
                <a:t>Полная информация обо всех мерах поддержки на Инвестпортале 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Arial"/>
                  <a:ea typeface="DejaVu Sans"/>
                </a:rPr>
                <a:t>Камчатского края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4756a0"/>
                  </a:solidFill>
                  <a:latin typeface="Arial Black"/>
                  <a:ea typeface="DejaVu Sans"/>
                </a:rPr>
                <a:t>INVESTKAMCHATKA.RU</a:t>
              </a:r>
              <a:endParaRPr b="0" lang="ru-RU" sz="10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graphicFrame>
          <p:nvGraphicFramePr>
            <p:cNvPr id="1007" name="Объект 337"/>
            <p:cNvGraphicFramePr/>
            <p:nvPr/>
          </p:nvGraphicFramePr>
          <p:xfrm>
            <a:off x="8504280" y="346320"/>
            <a:ext cx="597600" cy="597600"/>
          </p:xfrm>
          <a:graphic>
            <a:graphicData uri="http://schemas.openxmlformats.org/presentationml/2006/ole">
              <p:oleObj r:id="rId16" spid="">
                <p:embed/>
                <p:pic>
                  <p:nvPicPr>
                    <p:cNvPr id="1008" name="Объект 337" descr="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504280" y="346320"/>
                      <a:ext cx="597600" cy="597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</p:grpSp>
      <p:sp>
        <p:nvSpPr>
          <p:cNvPr id="1009" name="Скругленный прямоугольник 115"/>
          <p:cNvSpPr/>
          <p:nvPr/>
        </p:nvSpPr>
        <p:spPr>
          <a:xfrm>
            <a:off x="2847600" y="2292120"/>
            <a:ext cx="77364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0" name="Скругленный прямоугольник 116"/>
          <p:cNvSpPr/>
          <p:nvPr/>
        </p:nvSpPr>
        <p:spPr>
          <a:xfrm>
            <a:off x="4392720" y="2293560"/>
            <a:ext cx="119484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1" name="Скругленный прямоугольник 117"/>
          <p:cNvSpPr/>
          <p:nvPr/>
        </p:nvSpPr>
        <p:spPr>
          <a:xfrm>
            <a:off x="6236640" y="2291400"/>
            <a:ext cx="100764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2" name="Скругленный прямоугольник 120"/>
          <p:cNvSpPr/>
          <p:nvPr/>
        </p:nvSpPr>
        <p:spPr>
          <a:xfrm>
            <a:off x="8069040" y="2293560"/>
            <a:ext cx="84384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3" name="Скругленный прямоугольник 121"/>
          <p:cNvSpPr/>
          <p:nvPr/>
        </p:nvSpPr>
        <p:spPr>
          <a:xfrm>
            <a:off x="971280" y="4057560"/>
            <a:ext cx="99864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4" name="Скругленный прямоугольник 122"/>
          <p:cNvSpPr/>
          <p:nvPr/>
        </p:nvSpPr>
        <p:spPr>
          <a:xfrm>
            <a:off x="2607120" y="4057560"/>
            <a:ext cx="125460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5" name="Скругленный прямоугольник 123"/>
          <p:cNvSpPr/>
          <p:nvPr/>
        </p:nvSpPr>
        <p:spPr>
          <a:xfrm>
            <a:off x="4428720" y="4057560"/>
            <a:ext cx="112320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6" name="Скругленный прямоугольник 124"/>
          <p:cNvSpPr/>
          <p:nvPr/>
        </p:nvSpPr>
        <p:spPr>
          <a:xfrm>
            <a:off x="6091920" y="4057560"/>
            <a:ext cx="129708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7" name="Скругленный прямоугольник 125"/>
          <p:cNvSpPr/>
          <p:nvPr/>
        </p:nvSpPr>
        <p:spPr>
          <a:xfrm>
            <a:off x="7832520" y="4057560"/>
            <a:ext cx="131940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8" name="Скругленный прямоугольник 126"/>
          <p:cNvSpPr/>
          <p:nvPr/>
        </p:nvSpPr>
        <p:spPr>
          <a:xfrm>
            <a:off x="828720" y="5846400"/>
            <a:ext cx="128592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19" name="Скругленный прямоугольник 127"/>
          <p:cNvSpPr/>
          <p:nvPr/>
        </p:nvSpPr>
        <p:spPr>
          <a:xfrm>
            <a:off x="2622960" y="5846400"/>
            <a:ext cx="124956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20" name="Скругленный прямоугольник 128"/>
          <p:cNvSpPr/>
          <p:nvPr/>
        </p:nvSpPr>
        <p:spPr>
          <a:xfrm>
            <a:off x="4338720" y="5846400"/>
            <a:ext cx="129600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21" name="Скругленный прямоугольник 129"/>
          <p:cNvSpPr/>
          <p:nvPr/>
        </p:nvSpPr>
        <p:spPr>
          <a:xfrm>
            <a:off x="6103080" y="5846400"/>
            <a:ext cx="127476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22" name="Скругленный прямоугольник 130"/>
          <p:cNvSpPr/>
          <p:nvPr/>
        </p:nvSpPr>
        <p:spPr>
          <a:xfrm>
            <a:off x="7972920" y="5846400"/>
            <a:ext cx="1096920" cy="34020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aphicFrame>
        <p:nvGraphicFramePr>
          <p:cNvPr id="1023" name="Объект 131"/>
          <p:cNvGraphicFramePr/>
          <p:nvPr/>
        </p:nvGraphicFramePr>
        <p:xfrm>
          <a:off x="8351280" y="3145320"/>
          <a:ext cx="299160" cy="357840"/>
        </p:xfrm>
        <a:graphic>
          <a:graphicData uri="http://schemas.openxmlformats.org/presentationml/2006/ole">
            <p:oleObj r:id="rId18" spid="">
              <p:embed/>
              <p:pic>
                <p:nvPicPr>
                  <p:cNvPr id="1024" name="Объект 131" descr=""/>
                  <p:cNvPicPr/>
                  <p:nvPr/>
                </p:nvPicPr>
                <p:blipFill>
                  <a:blip r:embed="rId19"/>
                  <a:stretch/>
                </p:blipFill>
                <p:spPr>
                  <a:xfrm>
                    <a:off x="8351280" y="3145320"/>
                    <a:ext cx="299160" cy="357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025" name="Объект 132"/>
          <p:cNvGraphicFramePr/>
          <p:nvPr/>
        </p:nvGraphicFramePr>
        <p:xfrm>
          <a:off x="6590880" y="4946760"/>
          <a:ext cx="299160" cy="357840"/>
        </p:xfrm>
        <a:graphic>
          <a:graphicData uri="http://schemas.openxmlformats.org/presentationml/2006/ole">
            <p:oleObj r:id="rId20" spid="">
              <p:embed/>
              <p:pic>
                <p:nvPicPr>
                  <p:cNvPr id="1026" name="Объект 132" descr=""/>
                  <p:cNvPicPr/>
                  <p:nvPr/>
                </p:nvPicPr>
                <p:blipFill>
                  <a:blip r:embed="rId21"/>
                  <a:stretch/>
                </p:blipFill>
                <p:spPr>
                  <a:xfrm>
                    <a:off x="6590880" y="4946760"/>
                    <a:ext cx="299160" cy="357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027" name="Объект 134"/>
          <p:cNvGraphicFramePr/>
          <p:nvPr/>
        </p:nvGraphicFramePr>
        <p:xfrm>
          <a:off x="3085920" y="4946760"/>
          <a:ext cx="299160" cy="357840"/>
        </p:xfrm>
        <a:graphic>
          <a:graphicData uri="http://schemas.openxmlformats.org/presentationml/2006/ole">
            <p:oleObj r:id="rId22" spid="">
              <p:embed/>
              <p:pic>
                <p:nvPicPr>
                  <p:cNvPr id="1028" name="Объект 134" descr=""/>
                  <p:cNvPicPr/>
                  <p:nvPr/>
                </p:nvPicPr>
                <p:blipFill>
                  <a:blip r:embed="rId23"/>
                  <a:stretch/>
                </p:blipFill>
                <p:spPr>
                  <a:xfrm>
                    <a:off x="3085920" y="4946760"/>
                    <a:ext cx="299160" cy="357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029" name="Объект 135"/>
          <p:cNvGraphicFramePr/>
          <p:nvPr/>
        </p:nvGraphicFramePr>
        <p:xfrm>
          <a:off x="4837320" y="4946760"/>
          <a:ext cx="299160" cy="357840"/>
        </p:xfrm>
        <a:graphic>
          <a:graphicData uri="http://schemas.openxmlformats.org/presentationml/2006/ole">
            <p:oleObj r:id="rId24" spid="">
              <p:embed/>
              <p:pic>
                <p:nvPicPr>
                  <p:cNvPr id="1030" name="Объект 135" descr=""/>
                  <p:cNvPicPr/>
                  <p:nvPr/>
                </p:nvPicPr>
                <p:blipFill>
                  <a:blip r:embed="rId25"/>
                  <a:stretch/>
                </p:blipFill>
                <p:spPr>
                  <a:xfrm>
                    <a:off x="4837320" y="4946760"/>
                    <a:ext cx="299160" cy="357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031" name="Объект 137"/>
          <p:cNvGraphicFramePr/>
          <p:nvPr/>
        </p:nvGraphicFramePr>
        <p:xfrm>
          <a:off x="1322280" y="4946760"/>
          <a:ext cx="299160" cy="357840"/>
        </p:xfrm>
        <a:graphic>
          <a:graphicData uri="http://schemas.openxmlformats.org/presentationml/2006/ole">
            <p:oleObj r:id="rId26" spid="">
              <p:embed/>
              <p:pic>
                <p:nvPicPr>
                  <p:cNvPr id="1032" name="Объект 137" descr=""/>
                  <p:cNvPicPr/>
                  <p:nvPr/>
                </p:nvPicPr>
                <p:blipFill>
                  <a:blip r:embed="rId27"/>
                  <a:stretch/>
                </p:blipFill>
                <p:spPr>
                  <a:xfrm>
                    <a:off x="1322280" y="4946760"/>
                    <a:ext cx="299160" cy="357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033" name="Объект 4"/>
          <p:cNvGraphicFramePr/>
          <p:nvPr/>
        </p:nvGraphicFramePr>
        <p:xfrm>
          <a:off x="8129520" y="1355760"/>
          <a:ext cx="756360" cy="351360"/>
        </p:xfrm>
        <a:graphic>
          <a:graphicData uri="http://schemas.openxmlformats.org/presentationml/2006/ole">
            <p:oleObj r:id="rId28" spid="">
              <p:embed/>
              <p:pic>
                <p:nvPicPr>
                  <p:cNvPr id="1034" name="Объект 4" descr=""/>
                  <p:cNvPicPr/>
                  <p:nvPr/>
                </p:nvPicPr>
                <p:blipFill>
                  <a:blip r:embed="rId29"/>
                  <a:stretch/>
                </p:blipFill>
                <p:spPr>
                  <a:xfrm>
                    <a:off x="8129520" y="1355760"/>
                    <a:ext cx="756360" cy="3513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035" name="Picture 17" descr=""/>
          <p:cNvPicPr/>
          <p:nvPr/>
        </p:nvPicPr>
        <p:blipFill>
          <a:blip r:embed="rId30"/>
          <a:stretch/>
        </p:blipFill>
        <p:spPr>
          <a:xfrm>
            <a:off x="8385840" y="4964760"/>
            <a:ext cx="270720" cy="34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Группа 224"/>
          <p:cNvGrpSpPr/>
          <p:nvPr/>
        </p:nvGrpSpPr>
        <p:grpSpPr>
          <a:xfrm>
            <a:off x="618120" y="3850920"/>
            <a:ext cx="8681760" cy="1286280"/>
            <a:chOff x="618120" y="3850920"/>
            <a:chExt cx="8681760" cy="1286280"/>
          </a:xfrm>
        </p:grpSpPr>
        <p:sp>
          <p:nvSpPr>
            <p:cNvPr id="1037" name="Скругленный прямоугольник 225"/>
            <p:cNvSpPr/>
            <p:nvPr/>
          </p:nvSpPr>
          <p:spPr>
            <a:xfrm>
              <a:off x="618120" y="385092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038" name="Скругленный прямоугольник 226"/>
            <p:cNvSpPr/>
            <p:nvPr/>
          </p:nvSpPr>
          <p:spPr>
            <a:xfrm>
              <a:off x="4991760" y="385236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1039" name="Группа 221"/>
          <p:cNvGrpSpPr/>
          <p:nvPr/>
        </p:nvGrpSpPr>
        <p:grpSpPr>
          <a:xfrm>
            <a:off x="618120" y="2518920"/>
            <a:ext cx="8681760" cy="1286280"/>
            <a:chOff x="618120" y="2518920"/>
            <a:chExt cx="8681760" cy="1286280"/>
          </a:xfrm>
        </p:grpSpPr>
        <p:sp>
          <p:nvSpPr>
            <p:cNvPr id="1040" name="Скругленный прямоугольник 222"/>
            <p:cNvSpPr/>
            <p:nvPr/>
          </p:nvSpPr>
          <p:spPr>
            <a:xfrm>
              <a:off x="618120" y="251892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041" name="Скругленный прямоугольник 223"/>
            <p:cNvSpPr/>
            <p:nvPr/>
          </p:nvSpPr>
          <p:spPr>
            <a:xfrm>
              <a:off x="4991760" y="252036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1042" name="Группа 29"/>
          <p:cNvGrpSpPr/>
          <p:nvPr/>
        </p:nvGrpSpPr>
        <p:grpSpPr>
          <a:xfrm>
            <a:off x="627120" y="1155240"/>
            <a:ext cx="8681400" cy="1286280"/>
            <a:chOff x="627120" y="1155240"/>
            <a:chExt cx="8681400" cy="1286280"/>
          </a:xfrm>
        </p:grpSpPr>
        <p:sp>
          <p:nvSpPr>
            <p:cNvPr id="1043" name="Скругленный прямоугольник 73"/>
            <p:cNvSpPr/>
            <p:nvPr/>
          </p:nvSpPr>
          <p:spPr>
            <a:xfrm>
              <a:off x="627120" y="115524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044" name="Скругленный прямоугольник 220"/>
            <p:cNvSpPr/>
            <p:nvPr/>
          </p:nvSpPr>
          <p:spPr>
            <a:xfrm>
              <a:off x="5000400" y="115668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045" name="PlaceHolder 1"/>
          <p:cNvSpPr>
            <a:spLocks noGrp="1"/>
          </p:cNvSpPr>
          <p:nvPr>
            <p:ph type="sldNum" idx="38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FD65C7A-F305-4170-BB48-21243D2029F8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6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47" name="Скругленный прямоугольник 52"/>
          <p:cNvSpPr/>
          <p:nvPr/>
        </p:nvSpPr>
        <p:spPr>
          <a:xfrm>
            <a:off x="6315480" y="267480"/>
            <a:ext cx="2986560" cy="735480"/>
          </a:xfrm>
          <a:prstGeom prst="roundRect">
            <a:avLst>
              <a:gd name="adj" fmla="val 29452"/>
            </a:avLst>
          </a:prstGeom>
          <a:noFill/>
          <a:ln w="12600">
            <a:solidFill>
              <a:srgbClr val="a6a6a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endParaRPr b="1" lang="ru-RU" sz="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grpSp>
        <p:nvGrpSpPr>
          <p:cNvPr id="1048" name="Группа 53"/>
          <p:cNvGrpSpPr/>
          <p:nvPr/>
        </p:nvGrpSpPr>
        <p:grpSpPr>
          <a:xfrm>
            <a:off x="6351480" y="335520"/>
            <a:ext cx="2750400" cy="608400"/>
            <a:chOff x="6351480" y="335520"/>
            <a:chExt cx="2750400" cy="608400"/>
          </a:xfrm>
        </p:grpSpPr>
        <p:sp>
          <p:nvSpPr>
            <p:cNvPr id="1049" name="Прямоугольник 55"/>
            <p:cNvSpPr/>
            <p:nvPr/>
          </p:nvSpPr>
          <p:spPr>
            <a:xfrm>
              <a:off x="6351480" y="335520"/>
              <a:ext cx="2150640" cy="60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Arial"/>
                  <a:ea typeface="DejaVu Sans"/>
                </a:rPr>
                <a:t>Полная информация обо всех мерах поддержки на Инвестпортале Камчатского края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4756a0"/>
                  </a:solidFill>
                  <a:latin typeface="Arial Black"/>
                  <a:ea typeface="DejaVu Sans"/>
                </a:rPr>
                <a:t>INVESTKAMCHATKA.RU</a:t>
              </a:r>
              <a:endParaRPr b="0" lang="ru-RU" sz="10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graphicFrame>
          <p:nvGraphicFramePr>
            <p:cNvPr id="1050" name="Объект 56"/>
            <p:cNvGraphicFramePr/>
            <p:nvPr/>
          </p:nvGraphicFramePr>
          <p:xfrm>
            <a:off x="8504280" y="346320"/>
            <a:ext cx="597600" cy="597600"/>
          </p:xfrm>
          <a:graphic>
            <a:graphicData uri="http://schemas.openxmlformats.org/presentationml/2006/ole">
              <p:oleObj r:id="rId1" spid="">
                <p:embed/>
                <p:pic>
                  <p:nvPicPr>
                    <p:cNvPr id="1051" name="Объект 56" descr=""/>
                    <p:cNvPicPr/>
                    <p:nvPr/>
                  </p:nvPicPr>
                  <p:blipFill>
                    <a:blip r:embed="rId2"/>
                    <a:stretch/>
                  </p:blipFill>
                  <p:spPr>
                    <a:xfrm>
                      <a:off x="8504280" y="346320"/>
                      <a:ext cx="597600" cy="597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</p:grpSp>
      <p:sp>
        <p:nvSpPr>
          <p:cNvPr id="1052" name="TextBox 57"/>
          <p:cNvSpPr/>
          <p:nvPr/>
        </p:nvSpPr>
        <p:spPr>
          <a:xfrm>
            <a:off x="627120" y="754560"/>
            <a:ext cx="411012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МЕРЫ ПОДДЕРЖКИ ИНВЕСТОРОВ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53" name="Скругленный прямоугольник 58"/>
          <p:cNvSpPr/>
          <p:nvPr/>
        </p:nvSpPr>
        <p:spPr>
          <a:xfrm>
            <a:off x="627120" y="267480"/>
            <a:ext cx="13431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меры господдержки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54" name="Прямоугольник 61"/>
          <p:cNvSpPr/>
          <p:nvPr/>
        </p:nvSpPr>
        <p:spPr>
          <a:xfrm>
            <a:off x="774720" y="1565640"/>
            <a:ext cx="322560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Сопровождение инвестиционных проектов предусматривает консультативную, методическую и организационную поддержку на всех стадиях сопровождения по принципу «одного окна»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55" name="Прямоугольник 74"/>
          <p:cNvSpPr/>
          <p:nvPr/>
        </p:nvSpPr>
        <p:spPr>
          <a:xfrm>
            <a:off x="774720" y="1263960"/>
            <a:ext cx="28087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СОПРОВОЖДЕНИЕ ПРОЕКТА КОРПОРАЦИЕЙ РАЗВИТИЯ КАМЧАТКИ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056" name="Группа 11"/>
          <p:cNvGrpSpPr/>
          <p:nvPr/>
        </p:nvGrpSpPr>
        <p:grpSpPr>
          <a:xfrm>
            <a:off x="880200" y="2009880"/>
            <a:ext cx="690840" cy="311040"/>
            <a:chOff x="880200" y="2009880"/>
            <a:chExt cx="690840" cy="311040"/>
          </a:xfrm>
        </p:grpSpPr>
        <p:sp>
          <p:nvSpPr>
            <p:cNvPr id="1057" name="Скругленный прямоугольник 8"/>
            <p:cNvSpPr/>
            <p:nvPr/>
          </p:nvSpPr>
          <p:spPr>
            <a:xfrm>
              <a:off x="880200" y="208980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058" name="Прямоугольник 10"/>
            <p:cNvSpPr/>
            <p:nvPr/>
          </p:nvSpPr>
          <p:spPr>
            <a:xfrm>
              <a:off x="967680" y="200988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059" name="Прямоугольник 83"/>
            <p:cNvSpPr/>
            <p:nvPr/>
          </p:nvSpPr>
          <p:spPr>
            <a:xfrm>
              <a:off x="970920" y="2109600"/>
              <a:ext cx="5544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 / ИП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060" name="Скругленный прямоугольник 87"/>
          <p:cNvSpPr/>
          <p:nvPr/>
        </p:nvSpPr>
        <p:spPr>
          <a:xfrm>
            <a:off x="1827000" y="209124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61" name="Прямоугольник 88"/>
          <p:cNvSpPr/>
          <p:nvPr/>
        </p:nvSpPr>
        <p:spPr>
          <a:xfrm>
            <a:off x="1912680" y="201132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62" name="Прямоугольник 89"/>
          <p:cNvSpPr/>
          <p:nvPr/>
        </p:nvSpPr>
        <p:spPr>
          <a:xfrm>
            <a:off x="1922760" y="2111040"/>
            <a:ext cx="186228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АО «Корпорация развития Камчатки»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1063" name="Объект 15"/>
          <p:cNvGraphicFramePr/>
          <p:nvPr/>
        </p:nvGraphicFramePr>
        <p:xfrm>
          <a:off x="4125240" y="1311120"/>
          <a:ext cx="687960" cy="68976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1064" name="Объект 15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4125240" y="1311120"/>
                    <a:ext cx="687960" cy="689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065" name="Прямоугольник 93"/>
          <p:cNvSpPr/>
          <p:nvPr/>
        </p:nvSpPr>
        <p:spPr>
          <a:xfrm>
            <a:off x="5160600" y="1581840"/>
            <a:ext cx="313200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Инвестиционный проект, которому предоставляется государственная поддержка в виде комплексного сопровождения Правительством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66" name="Прямоугольник 95"/>
          <p:cNvSpPr/>
          <p:nvPr/>
        </p:nvSpPr>
        <p:spPr>
          <a:xfrm>
            <a:off x="5160600" y="1279800"/>
            <a:ext cx="27349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ПРИОРИТЕТНЫЙ ИНВЕСТИЦИОННЫЙ ПРОЕКТ (ПИП)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067" name="Группа 96"/>
          <p:cNvGrpSpPr/>
          <p:nvPr/>
        </p:nvGrpSpPr>
        <p:grpSpPr>
          <a:xfrm>
            <a:off x="5266080" y="2026080"/>
            <a:ext cx="691200" cy="311040"/>
            <a:chOff x="5266080" y="2026080"/>
            <a:chExt cx="691200" cy="311040"/>
          </a:xfrm>
        </p:grpSpPr>
        <p:sp>
          <p:nvSpPr>
            <p:cNvPr id="1068" name="Скругленный прямоугольник 102"/>
            <p:cNvSpPr/>
            <p:nvPr/>
          </p:nvSpPr>
          <p:spPr>
            <a:xfrm>
              <a:off x="5266080" y="210600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069" name="Прямоугольник 103"/>
            <p:cNvSpPr/>
            <p:nvPr/>
          </p:nvSpPr>
          <p:spPr>
            <a:xfrm>
              <a:off x="5353920" y="202608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070" name="Прямоугольник 104"/>
            <p:cNvSpPr/>
            <p:nvPr/>
          </p:nvSpPr>
          <p:spPr>
            <a:xfrm>
              <a:off x="5356800" y="2125800"/>
              <a:ext cx="33372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071" name="Скругленный прямоугольник 97"/>
          <p:cNvSpPr/>
          <p:nvPr/>
        </p:nvSpPr>
        <p:spPr>
          <a:xfrm>
            <a:off x="6212880" y="210708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72" name="Прямоугольник 98"/>
          <p:cNvSpPr/>
          <p:nvPr/>
        </p:nvSpPr>
        <p:spPr>
          <a:xfrm>
            <a:off x="6298920" y="202752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73" name="Прямоугольник 99"/>
          <p:cNvSpPr/>
          <p:nvPr/>
        </p:nvSpPr>
        <p:spPr>
          <a:xfrm>
            <a:off x="6309000" y="2127240"/>
            <a:ext cx="186228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АО «Корпорация развития Камчатки»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74" name="Прямоугольник 21"/>
          <p:cNvSpPr/>
          <p:nvPr/>
        </p:nvSpPr>
        <p:spPr>
          <a:xfrm>
            <a:off x="4124880" y="1973160"/>
            <a:ext cx="7009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подать заявку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75" name="Прямоугольник 107"/>
          <p:cNvSpPr/>
          <p:nvPr/>
        </p:nvSpPr>
        <p:spPr>
          <a:xfrm>
            <a:off x="8497080" y="197316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76" name="Прямоугольник 110"/>
          <p:cNvSpPr/>
          <p:nvPr/>
        </p:nvSpPr>
        <p:spPr>
          <a:xfrm>
            <a:off x="765720" y="2908800"/>
            <a:ext cx="32256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Механизм государственной поддержки в целях получения земельного участка в аренду без торгов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77" name="Прямоугольник 112"/>
          <p:cNvSpPr/>
          <p:nvPr/>
        </p:nvSpPr>
        <p:spPr>
          <a:xfrm>
            <a:off x="765720" y="2607120"/>
            <a:ext cx="26377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МАСШТАБНЫЙ ИНВЕСТИЦИОННЫЙ ПРОЕКТ (МИП)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078" name="Группа 115"/>
          <p:cNvGrpSpPr/>
          <p:nvPr/>
        </p:nvGrpSpPr>
        <p:grpSpPr>
          <a:xfrm>
            <a:off x="871200" y="3353400"/>
            <a:ext cx="690840" cy="311040"/>
            <a:chOff x="871200" y="3353400"/>
            <a:chExt cx="690840" cy="311040"/>
          </a:xfrm>
        </p:grpSpPr>
        <p:sp>
          <p:nvSpPr>
            <p:cNvPr id="1079" name="Скругленный прямоугольник 152"/>
            <p:cNvSpPr/>
            <p:nvPr/>
          </p:nvSpPr>
          <p:spPr>
            <a:xfrm>
              <a:off x="871200" y="343332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080" name="Прямоугольник 153"/>
            <p:cNvSpPr/>
            <p:nvPr/>
          </p:nvSpPr>
          <p:spPr>
            <a:xfrm>
              <a:off x="958680" y="335340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081" name="Прямоугольник 154"/>
            <p:cNvSpPr/>
            <p:nvPr/>
          </p:nvSpPr>
          <p:spPr>
            <a:xfrm>
              <a:off x="961560" y="3453120"/>
              <a:ext cx="3564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 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082" name="Скругленный прямоугольник 117"/>
          <p:cNvSpPr/>
          <p:nvPr/>
        </p:nvSpPr>
        <p:spPr>
          <a:xfrm>
            <a:off x="1818000" y="343440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83" name="Прямоугольник 129"/>
          <p:cNvSpPr/>
          <p:nvPr/>
        </p:nvSpPr>
        <p:spPr>
          <a:xfrm>
            <a:off x="1903680" y="335484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84" name="Прямоугольник 130"/>
          <p:cNvSpPr/>
          <p:nvPr/>
        </p:nvSpPr>
        <p:spPr>
          <a:xfrm>
            <a:off x="1913760" y="3454200"/>
            <a:ext cx="186228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АО «Корпорация развития Камчатки»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85" name="Прямоугольник 136"/>
          <p:cNvSpPr/>
          <p:nvPr/>
        </p:nvSpPr>
        <p:spPr>
          <a:xfrm>
            <a:off x="5151960" y="2925000"/>
            <a:ext cx="31320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Мера поддержки для создания и развития социально-культурных / коммунально-бытовых объектов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86" name="Прямоугольник 138"/>
          <p:cNvSpPr/>
          <p:nvPr/>
        </p:nvSpPr>
        <p:spPr>
          <a:xfrm>
            <a:off x="5151960" y="2623320"/>
            <a:ext cx="27349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АРЕНДА ЗЕМЕЛЬНОГО УЧАСТКА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БЕЗ ТОРГОВ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087" name="Группа 139"/>
          <p:cNvGrpSpPr/>
          <p:nvPr/>
        </p:nvGrpSpPr>
        <p:grpSpPr>
          <a:xfrm>
            <a:off x="5257440" y="3369600"/>
            <a:ext cx="690840" cy="311040"/>
            <a:chOff x="5257440" y="3369600"/>
            <a:chExt cx="690840" cy="311040"/>
          </a:xfrm>
        </p:grpSpPr>
        <p:sp>
          <p:nvSpPr>
            <p:cNvPr id="1088" name="Скругленный прямоугольник 149"/>
            <p:cNvSpPr/>
            <p:nvPr/>
          </p:nvSpPr>
          <p:spPr>
            <a:xfrm>
              <a:off x="5257440" y="344916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089" name="Прямоугольник 150"/>
            <p:cNvSpPr/>
            <p:nvPr/>
          </p:nvSpPr>
          <p:spPr>
            <a:xfrm>
              <a:off x="5344920" y="336960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090" name="Прямоугольник 151"/>
            <p:cNvSpPr/>
            <p:nvPr/>
          </p:nvSpPr>
          <p:spPr>
            <a:xfrm>
              <a:off x="5347800" y="3469320"/>
              <a:ext cx="33372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091" name="Скругленный прямоугольник 143"/>
          <p:cNvSpPr/>
          <p:nvPr/>
        </p:nvSpPr>
        <p:spPr>
          <a:xfrm>
            <a:off x="6203880" y="345060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92" name="Прямоугольник 144"/>
          <p:cNvSpPr/>
          <p:nvPr/>
        </p:nvSpPr>
        <p:spPr>
          <a:xfrm>
            <a:off x="6289920" y="337068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93" name="Прямоугольник 145"/>
          <p:cNvSpPr/>
          <p:nvPr/>
        </p:nvSpPr>
        <p:spPr>
          <a:xfrm>
            <a:off x="6300000" y="3470400"/>
            <a:ext cx="20145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имущественных 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земельных отношений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94" name="Прямоугольник 147"/>
          <p:cNvSpPr/>
          <p:nvPr/>
        </p:nvSpPr>
        <p:spPr>
          <a:xfrm>
            <a:off x="4077000" y="331668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95" name="Прямоугольник 148"/>
          <p:cNvSpPr/>
          <p:nvPr/>
        </p:nvSpPr>
        <p:spPr>
          <a:xfrm>
            <a:off x="8488080" y="331668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1096" name="Объект 23"/>
          <p:cNvGraphicFramePr/>
          <p:nvPr/>
        </p:nvGraphicFramePr>
        <p:xfrm>
          <a:off x="4116600" y="2659680"/>
          <a:ext cx="677520" cy="677520"/>
        </p:xfrm>
        <a:graphic>
          <a:graphicData uri="http://schemas.openxmlformats.org/presentationml/2006/ole">
            <p:oleObj r:id="rId5" spid="">
              <p:embed/>
              <p:pic>
                <p:nvPicPr>
                  <p:cNvPr id="1097" name="Объект 23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4116600" y="2659680"/>
                    <a:ext cx="677520" cy="6775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098" name="Объект 24"/>
          <p:cNvGraphicFramePr/>
          <p:nvPr/>
        </p:nvGraphicFramePr>
        <p:xfrm>
          <a:off x="8480160" y="2618280"/>
          <a:ext cx="718920" cy="718920"/>
        </p:xfrm>
        <a:graphic>
          <a:graphicData uri="http://schemas.openxmlformats.org/presentationml/2006/ole">
            <p:oleObj r:id="rId7" spid="">
              <p:embed/>
              <p:pic>
                <p:nvPicPr>
                  <p:cNvPr id="1099" name="Объект 24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8480160" y="2618280"/>
                    <a:ext cx="718920" cy="7189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100" name="Прямоугольник 156"/>
          <p:cNvSpPr/>
          <p:nvPr/>
        </p:nvSpPr>
        <p:spPr>
          <a:xfrm>
            <a:off x="774720" y="4250160"/>
            <a:ext cx="32256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Механизм, позволяющий получить финансовые меры государственной поддержки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01" name="Прямоугольник 158"/>
          <p:cNvSpPr/>
          <p:nvPr/>
        </p:nvSpPr>
        <p:spPr>
          <a:xfrm>
            <a:off x="774720" y="3948120"/>
            <a:ext cx="28087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ОСОБО ЗНАЧИМЫЙ ИНВЕСТИЦИОННЫЙ ПРОЕКТ (ОЗИП)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02" name="Группа 159"/>
          <p:cNvGrpSpPr/>
          <p:nvPr/>
        </p:nvGrpSpPr>
        <p:grpSpPr>
          <a:xfrm>
            <a:off x="880200" y="4694400"/>
            <a:ext cx="690840" cy="311040"/>
            <a:chOff x="880200" y="4694400"/>
            <a:chExt cx="690840" cy="311040"/>
          </a:xfrm>
        </p:grpSpPr>
        <p:sp>
          <p:nvSpPr>
            <p:cNvPr id="1103" name="Скругленный прямоугольник 189"/>
            <p:cNvSpPr/>
            <p:nvPr/>
          </p:nvSpPr>
          <p:spPr>
            <a:xfrm>
              <a:off x="880200" y="477432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04" name="Прямоугольник 190"/>
            <p:cNvSpPr/>
            <p:nvPr/>
          </p:nvSpPr>
          <p:spPr>
            <a:xfrm>
              <a:off x="967680" y="469440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05" name="Прямоугольник 191"/>
            <p:cNvSpPr/>
            <p:nvPr/>
          </p:nvSpPr>
          <p:spPr>
            <a:xfrm>
              <a:off x="970920" y="4794120"/>
              <a:ext cx="5544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 / ИП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106" name="Скругленный прямоугольник 160"/>
          <p:cNvSpPr/>
          <p:nvPr/>
        </p:nvSpPr>
        <p:spPr>
          <a:xfrm>
            <a:off x="1827000" y="477540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07" name="Прямоугольник 161"/>
          <p:cNvSpPr/>
          <p:nvPr/>
        </p:nvSpPr>
        <p:spPr>
          <a:xfrm>
            <a:off x="1912680" y="469584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08" name="Прямоугольник 162"/>
          <p:cNvSpPr/>
          <p:nvPr/>
        </p:nvSpPr>
        <p:spPr>
          <a:xfrm>
            <a:off x="1922760" y="4795560"/>
            <a:ext cx="186228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АО «Корпорация развития Камчатки»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09" name="Прямоугольник 168"/>
          <p:cNvSpPr/>
          <p:nvPr/>
        </p:nvSpPr>
        <p:spPr>
          <a:xfrm>
            <a:off x="5160600" y="4266000"/>
            <a:ext cx="30909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Региональным инвестиционным проектом признается проект, целью которого является производство товаров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10" name="Прямоугольник 170"/>
          <p:cNvSpPr/>
          <p:nvPr/>
        </p:nvSpPr>
        <p:spPr>
          <a:xfrm>
            <a:off x="5160600" y="3964320"/>
            <a:ext cx="333504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РЕГИОНАЛЬНЫЙ ИНВЕСТИЦИОННЫЙ ПРОЕКТ (РИП)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11" name="Группа 171"/>
          <p:cNvGrpSpPr/>
          <p:nvPr/>
        </p:nvGrpSpPr>
        <p:grpSpPr>
          <a:xfrm>
            <a:off x="5266080" y="4710600"/>
            <a:ext cx="691200" cy="311040"/>
            <a:chOff x="5266080" y="4710600"/>
            <a:chExt cx="691200" cy="311040"/>
          </a:xfrm>
        </p:grpSpPr>
        <p:sp>
          <p:nvSpPr>
            <p:cNvPr id="1112" name="Скругленный прямоугольник 186"/>
            <p:cNvSpPr/>
            <p:nvPr/>
          </p:nvSpPr>
          <p:spPr>
            <a:xfrm>
              <a:off x="5266080" y="479052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13" name="Прямоугольник 187"/>
            <p:cNvSpPr/>
            <p:nvPr/>
          </p:nvSpPr>
          <p:spPr>
            <a:xfrm>
              <a:off x="5353920" y="471060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14" name="Прямоугольник 188"/>
            <p:cNvSpPr/>
            <p:nvPr/>
          </p:nvSpPr>
          <p:spPr>
            <a:xfrm>
              <a:off x="5356800" y="4810320"/>
              <a:ext cx="33372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115" name="Скругленный прямоугольник 172"/>
          <p:cNvSpPr/>
          <p:nvPr/>
        </p:nvSpPr>
        <p:spPr>
          <a:xfrm>
            <a:off x="6212880" y="479160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16" name="Прямоугольник 173"/>
          <p:cNvSpPr/>
          <p:nvPr/>
        </p:nvSpPr>
        <p:spPr>
          <a:xfrm>
            <a:off x="6298920" y="471204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17" name="Прямоугольник 182"/>
          <p:cNvSpPr/>
          <p:nvPr/>
        </p:nvSpPr>
        <p:spPr>
          <a:xfrm>
            <a:off x="6307560" y="4811400"/>
            <a:ext cx="15879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экономического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развития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18" name="Прямоугольник 184"/>
          <p:cNvSpPr/>
          <p:nvPr/>
        </p:nvSpPr>
        <p:spPr>
          <a:xfrm>
            <a:off x="4090320" y="460836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1119" name="Объект 25"/>
          <p:cNvGraphicFramePr/>
          <p:nvPr/>
        </p:nvGraphicFramePr>
        <p:xfrm>
          <a:off x="4125240" y="3963600"/>
          <a:ext cx="662760" cy="664560"/>
        </p:xfrm>
        <a:graphic>
          <a:graphicData uri="http://schemas.openxmlformats.org/presentationml/2006/ole">
            <p:oleObj r:id="rId9" spid="">
              <p:embed/>
              <p:pic>
                <p:nvPicPr>
                  <p:cNvPr id="1120" name="Объект 25" descr=""/>
                  <p:cNvPicPr/>
                  <p:nvPr/>
                </p:nvPicPr>
                <p:blipFill>
                  <a:blip r:embed="rId10"/>
                  <a:stretch/>
                </p:blipFill>
                <p:spPr>
                  <a:xfrm>
                    <a:off x="4125240" y="3963600"/>
                    <a:ext cx="662760" cy="664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121" name="Рисунок 4" descr=""/>
          <p:cNvPicPr/>
          <p:nvPr/>
        </p:nvPicPr>
        <p:blipFill>
          <a:blip r:embed="rId11"/>
          <a:stretch/>
        </p:blipFill>
        <p:spPr>
          <a:xfrm>
            <a:off x="8461080" y="3921120"/>
            <a:ext cx="738000" cy="738000"/>
          </a:xfrm>
          <a:prstGeom prst="rect">
            <a:avLst/>
          </a:prstGeom>
          <a:ln w="0">
            <a:noFill/>
          </a:ln>
        </p:spPr>
      </p:pic>
      <p:sp>
        <p:nvSpPr>
          <p:cNvPr id="1122" name="Прямоугольник 111"/>
          <p:cNvSpPr/>
          <p:nvPr/>
        </p:nvSpPr>
        <p:spPr>
          <a:xfrm>
            <a:off x="8462880" y="459972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123" name="Рисунок 1" descr=""/>
          <p:cNvPicPr/>
          <p:nvPr/>
        </p:nvPicPr>
        <p:blipFill>
          <a:blip r:embed="rId12"/>
          <a:stretch/>
        </p:blipFill>
        <p:spPr>
          <a:xfrm>
            <a:off x="8455680" y="1259280"/>
            <a:ext cx="743760" cy="74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4" name="Группа 132"/>
          <p:cNvGrpSpPr/>
          <p:nvPr/>
        </p:nvGrpSpPr>
        <p:grpSpPr>
          <a:xfrm>
            <a:off x="627120" y="2501280"/>
            <a:ext cx="8681400" cy="1286640"/>
            <a:chOff x="627120" y="2501280"/>
            <a:chExt cx="8681400" cy="1286640"/>
          </a:xfrm>
        </p:grpSpPr>
        <p:sp>
          <p:nvSpPr>
            <p:cNvPr id="1125" name="Скругленный прямоугольник 181"/>
            <p:cNvSpPr/>
            <p:nvPr/>
          </p:nvSpPr>
          <p:spPr>
            <a:xfrm>
              <a:off x="627120" y="250128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26" name="Скругленный прямоугольник 183"/>
            <p:cNvSpPr/>
            <p:nvPr/>
          </p:nvSpPr>
          <p:spPr>
            <a:xfrm>
              <a:off x="5000400" y="250308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127" name="Прямоугольник 133"/>
          <p:cNvSpPr/>
          <p:nvPr/>
        </p:nvSpPr>
        <p:spPr>
          <a:xfrm>
            <a:off x="774720" y="2775600"/>
            <a:ext cx="301788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Займы и микрозаймы для проектов в сфере сельского хозяйства, оказания услуг, торговли и производства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28" name="Прямоугольник 134"/>
          <p:cNvSpPr/>
          <p:nvPr/>
        </p:nvSpPr>
        <p:spPr>
          <a:xfrm>
            <a:off x="774720" y="2626920"/>
            <a:ext cx="280872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ЗАЙМЫ</a:t>
            </a:r>
            <a:r>
              <a:rPr b="1" lang="en-US" sz="900" spc="-1" strike="noStrike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И МИКРОЗАЙМЫ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29" name="Скругленный прямоугольник 135"/>
          <p:cNvSpPr/>
          <p:nvPr/>
        </p:nvSpPr>
        <p:spPr>
          <a:xfrm>
            <a:off x="880200" y="321552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30" name="Прямоугольник 140"/>
          <p:cNvSpPr/>
          <p:nvPr/>
        </p:nvSpPr>
        <p:spPr>
          <a:xfrm>
            <a:off x="967680" y="3135600"/>
            <a:ext cx="60336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получатель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1" name="Прямоугольник 141"/>
          <p:cNvSpPr/>
          <p:nvPr/>
        </p:nvSpPr>
        <p:spPr>
          <a:xfrm>
            <a:off x="967680" y="3249000"/>
            <a:ext cx="20109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субъект МСП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2" name="Скругленный прямоугольник 142"/>
          <p:cNvSpPr/>
          <p:nvPr/>
        </p:nvSpPr>
        <p:spPr>
          <a:xfrm>
            <a:off x="1799640" y="321660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33" name="Прямоугольник 146"/>
          <p:cNvSpPr/>
          <p:nvPr/>
        </p:nvSpPr>
        <p:spPr>
          <a:xfrm>
            <a:off x="1885320" y="313704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4" name="Прямоугольник 155"/>
          <p:cNvSpPr/>
          <p:nvPr/>
        </p:nvSpPr>
        <p:spPr>
          <a:xfrm>
            <a:off x="1887120" y="3250080"/>
            <a:ext cx="14439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МКК Фонд поддержки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предпринимательства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5" name="Прямоугольник 163"/>
          <p:cNvSpPr/>
          <p:nvPr/>
        </p:nvSpPr>
        <p:spPr>
          <a:xfrm>
            <a:off x="5160600" y="2781360"/>
            <a:ext cx="313200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Предоставление поручительств по обязательствам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6" name="Прямоугольник 164"/>
          <p:cNvSpPr/>
          <p:nvPr/>
        </p:nvSpPr>
        <p:spPr>
          <a:xfrm>
            <a:off x="5160600" y="2643120"/>
            <a:ext cx="273492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ПОРУЧИТЕЛЬСТВО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7" name="Скругленный прямоугольник 165"/>
          <p:cNvSpPr/>
          <p:nvPr/>
        </p:nvSpPr>
        <p:spPr>
          <a:xfrm>
            <a:off x="5266080" y="318888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38" name="Прямоугольник 166"/>
          <p:cNvSpPr/>
          <p:nvPr/>
        </p:nvSpPr>
        <p:spPr>
          <a:xfrm>
            <a:off x="5360760" y="3108960"/>
            <a:ext cx="60336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получатель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9" name="Прямоугольник 167"/>
          <p:cNvSpPr/>
          <p:nvPr/>
        </p:nvSpPr>
        <p:spPr>
          <a:xfrm>
            <a:off x="5353920" y="3209040"/>
            <a:ext cx="92376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Субъект МСП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40" name="Скругленный прямоугольник 174"/>
          <p:cNvSpPr/>
          <p:nvPr/>
        </p:nvSpPr>
        <p:spPr>
          <a:xfrm>
            <a:off x="6212880" y="319032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41" name="Прямоугольник 175"/>
          <p:cNvSpPr/>
          <p:nvPr/>
        </p:nvSpPr>
        <p:spPr>
          <a:xfrm>
            <a:off x="6298920" y="311040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42" name="Прямоугольник 176"/>
          <p:cNvSpPr/>
          <p:nvPr/>
        </p:nvSpPr>
        <p:spPr>
          <a:xfrm>
            <a:off x="6300720" y="3210120"/>
            <a:ext cx="176112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Гарантийный фонд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43" name="Прямоугольник 177"/>
          <p:cNvSpPr/>
          <p:nvPr/>
        </p:nvSpPr>
        <p:spPr>
          <a:xfrm>
            <a:off x="3971160" y="3336480"/>
            <a:ext cx="96156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получить поддержку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44" name="Прямоугольник 180"/>
          <p:cNvSpPr/>
          <p:nvPr/>
        </p:nvSpPr>
        <p:spPr>
          <a:xfrm>
            <a:off x="8469360" y="334116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45" name="Группа 120"/>
          <p:cNvGrpSpPr/>
          <p:nvPr/>
        </p:nvGrpSpPr>
        <p:grpSpPr>
          <a:xfrm>
            <a:off x="618120" y="3850920"/>
            <a:ext cx="8681760" cy="1286280"/>
            <a:chOff x="618120" y="3850920"/>
            <a:chExt cx="8681760" cy="1286280"/>
          </a:xfrm>
        </p:grpSpPr>
        <p:sp>
          <p:nvSpPr>
            <p:cNvPr id="1146" name="Скругленный прямоугольник 121"/>
            <p:cNvSpPr/>
            <p:nvPr/>
          </p:nvSpPr>
          <p:spPr>
            <a:xfrm>
              <a:off x="618120" y="385092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47" name="Скругленный прямоугольник 122"/>
            <p:cNvSpPr/>
            <p:nvPr/>
          </p:nvSpPr>
          <p:spPr>
            <a:xfrm>
              <a:off x="4991760" y="385236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148" name="PlaceHolder 1"/>
          <p:cNvSpPr>
            <a:spLocks noGrp="1"/>
          </p:cNvSpPr>
          <p:nvPr>
            <p:ph type="sldNum" idx="39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A461AF01-7A27-479F-A737-FD938D846893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9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50" name="Скругленный прямоугольник 52"/>
          <p:cNvSpPr/>
          <p:nvPr/>
        </p:nvSpPr>
        <p:spPr>
          <a:xfrm>
            <a:off x="6315480" y="267480"/>
            <a:ext cx="2986560" cy="735480"/>
          </a:xfrm>
          <a:prstGeom prst="roundRect">
            <a:avLst>
              <a:gd name="adj" fmla="val 29452"/>
            </a:avLst>
          </a:prstGeom>
          <a:noFill/>
          <a:ln w="12600">
            <a:solidFill>
              <a:srgbClr val="a6a6a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endParaRPr b="1" lang="ru-RU" sz="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grpSp>
        <p:nvGrpSpPr>
          <p:cNvPr id="1151" name="Группа 53"/>
          <p:cNvGrpSpPr/>
          <p:nvPr/>
        </p:nvGrpSpPr>
        <p:grpSpPr>
          <a:xfrm>
            <a:off x="6351480" y="335520"/>
            <a:ext cx="2750400" cy="608400"/>
            <a:chOff x="6351480" y="335520"/>
            <a:chExt cx="2750400" cy="608400"/>
          </a:xfrm>
        </p:grpSpPr>
        <p:sp>
          <p:nvSpPr>
            <p:cNvPr id="1152" name="Прямоугольник 55"/>
            <p:cNvSpPr/>
            <p:nvPr/>
          </p:nvSpPr>
          <p:spPr>
            <a:xfrm>
              <a:off x="6351480" y="335520"/>
              <a:ext cx="2150640" cy="60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Arial"/>
                  <a:ea typeface="DejaVu Sans"/>
                </a:rPr>
                <a:t>Полная информация обо всех мерах поддержки на Инвестпортале Камчатского края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4756a0"/>
                  </a:solidFill>
                  <a:latin typeface="Arial Black"/>
                  <a:ea typeface="DejaVu Sans"/>
                </a:rPr>
                <a:t>INVESTKAMCHATKA.RU</a:t>
              </a:r>
              <a:endParaRPr b="0" lang="ru-RU" sz="10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graphicFrame>
          <p:nvGraphicFramePr>
            <p:cNvPr id="1153" name="Объект 56"/>
            <p:cNvGraphicFramePr/>
            <p:nvPr/>
          </p:nvGraphicFramePr>
          <p:xfrm>
            <a:off x="8504280" y="346320"/>
            <a:ext cx="597600" cy="597600"/>
          </p:xfrm>
          <a:graphic>
            <a:graphicData uri="http://schemas.openxmlformats.org/presentationml/2006/ole">
              <p:oleObj r:id="rId1" spid="">
                <p:embed/>
                <p:pic>
                  <p:nvPicPr>
                    <p:cNvPr id="1154" name="Объект 56" descr=""/>
                    <p:cNvPicPr/>
                    <p:nvPr/>
                  </p:nvPicPr>
                  <p:blipFill>
                    <a:blip r:embed="rId2"/>
                    <a:stretch/>
                  </p:blipFill>
                  <p:spPr>
                    <a:xfrm>
                      <a:off x="8504280" y="346320"/>
                      <a:ext cx="597600" cy="597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</p:grpSp>
      <p:sp>
        <p:nvSpPr>
          <p:cNvPr id="1155" name="Скругленный прямоугольник 58"/>
          <p:cNvSpPr/>
          <p:nvPr/>
        </p:nvSpPr>
        <p:spPr>
          <a:xfrm>
            <a:off x="630360" y="267480"/>
            <a:ext cx="13431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меры господдержки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56" name="Прямоугольник 156"/>
          <p:cNvSpPr/>
          <p:nvPr/>
        </p:nvSpPr>
        <p:spPr>
          <a:xfrm>
            <a:off x="774720" y="4157640"/>
            <a:ext cx="32256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Предоставление самостоятельных и комплексных услуг экспортерам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57" name="Прямоугольник 158"/>
          <p:cNvSpPr/>
          <p:nvPr/>
        </p:nvSpPr>
        <p:spPr>
          <a:xfrm>
            <a:off x="774720" y="3948120"/>
            <a:ext cx="288864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РАЗВИТИЕ ВНЕШНЕЭКОНОМИЧЕСКОЙ ДЕЯТЕЛЬНОСТИ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58" name="Группа 159"/>
          <p:cNvGrpSpPr/>
          <p:nvPr/>
        </p:nvGrpSpPr>
        <p:grpSpPr>
          <a:xfrm>
            <a:off x="880200" y="4489560"/>
            <a:ext cx="844560" cy="311040"/>
            <a:chOff x="880200" y="4489560"/>
            <a:chExt cx="844560" cy="311040"/>
          </a:xfrm>
        </p:grpSpPr>
        <p:sp>
          <p:nvSpPr>
            <p:cNvPr id="1159" name="Скругленный прямоугольник 189"/>
            <p:cNvSpPr/>
            <p:nvPr/>
          </p:nvSpPr>
          <p:spPr>
            <a:xfrm>
              <a:off x="880200" y="456912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60" name="Прямоугольник 190"/>
            <p:cNvSpPr/>
            <p:nvPr/>
          </p:nvSpPr>
          <p:spPr>
            <a:xfrm>
              <a:off x="967680" y="448956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61" name="Прямоугольник 191"/>
            <p:cNvSpPr/>
            <p:nvPr/>
          </p:nvSpPr>
          <p:spPr>
            <a:xfrm>
              <a:off x="970560" y="4589280"/>
              <a:ext cx="7542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субъект МСП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162" name="Скругленный прямоугольник 160"/>
          <p:cNvSpPr/>
          <p:nvPr/>
        </p:nvSpPr>
        <p:spPr>
          <a:xfrm>
            <a:off x="1827000" y="457056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63" name="Прямоугольник 161"/>
          <p:cNvSpPr/>
          <p:nvPr/>
        </p:nvSpPr>
        <p:spPr>
          <a:xfrm>
            <a:off x="1912680" y="449064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64" name="Прямоугольник 162"/>
          <p:cNvSpPr/>
          <p:nvPr/>
        </p:nvSpPr>
        <p:spPr>
          <a:xfrm>
            <a:off x="1914480" y="4590360"/>
            <a:ext cx="175572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Центр поддержки экспорта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65" name="Прямоугольник 168"/>
          <p:cNvSpPr/>
          <p:nvPr/>
        </p:nvSpPr>
        <p:spPr>
          <a:xfrm>
            <a:off x="5160600" y="4182840"/>
            <a:ext cx="302508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Грант на производство, хранение и переработку с/х продукции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66" name="Прямоугольник 170"/>
          <p:cNvSpPr/>
          <p:nvPr/>
        </p:nvSpPr>
        <p:spPr>
          <a:xfrm>
            <a:off x="5160600" y="3964320"/>
            <a:ext cx="333504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ГРАНТ «АГРОСТАРТАП»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67" name="Группа 171"/>
          <p:cNvGrpSpPr/>
          <p:nvPr/>
        </p:nvGrpSpPr>
        <p:grpSpPr>
          <a:xfrm>
            <a:off x="5266080" y="4488480"/>
            <a:ext cx="691200" cy="311040"/>
            <a:chOff x="5266080" y="4488480"/>
            <a:chExt cx="691200" cy="311040"/>
          </a:xfrm>
        </p:grpSpPr>
        <p:sp>
          <p:nvSpPr>
            <p:cNvPr id="1168" name="Скругленный прямоугольник 186"/>
            <p:cNvSpPr/>
            <p:nvPr/>
          </p:nvSpPr>
          <p:spPr>
            <a:xfrm>
              <a:off x="5266080" y="456840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69" name="Прямоугольник 187"/>
            <p:cNvSpPr/>
            <p:nvPr/>
          </p:nvSpPr>
          <p:spPr>
            <a:xfrm>
              <a:off x="5353920" y="448848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70" name="Прямоугольник 188"/>
            <p:cNvSpPr/>
            <p:nvPr/>
          </p:nvSpPr>
          <p:spPr>
            <a:xfrm>
              <a:off x="5359320" y="4588200"/>
              <a:ext cx="58032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КФХ / ИП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171" name="Скругленный прямоугольник 172"/>
          <p:cNvSpPr/>
          <p:nvPr/>
        </p:nvSpPr>
        <p:spPr>
          <a:xfrm>
            <a:off x="6212880" y="456948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72" name="Прямоугольник 173"/>
          <p:cNvSpPr/>
          <p:nvPr/>
        </p:nvSpPr>
        <p:spPr>
          <a:xfrm>
            <a:off x="6298920" y="448992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73" name="Прямоугольник 182"/>
          <p:cNvSpPr/>
          <p:nvPr/>
        </p:nvSpPr>
        <p:spPr>
          <a:xfrm>
            <a:off x="6307920" y="4589640"/>
            <a:ext cx="1788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сельского хозяйства,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пищевой и перерабатывающей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промышленности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74" name="Прямоугольник 184"/>
          <p:cNvSpPr/>
          <p:nvPr/>
        </p:nvSpPr>
        <p:spPr>
          <a:xfrm>
            <a:off x="4090320" y="465768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75" name="Группа 6"/>
          <p:cNvGrpSpPr/>
          <p:nvPr/>
        </p:nvGrpSpPr>
        <p:grpSpPr>
          <a:xfrm>
            <a:off x="627120" y="1155240"/>
            <a:ext cx="8715600" cy="1286280"/>
            <a:chOff x="627120" y="1155240"/>
            <a:chExt cx="8715600" cy="1286280"/>
          </a:xfrm>
        </p:grpSpPr>
        <p:grpSp>
          <p:nvGrpSpPr>
            <p:cNvPr id="1176" name="Группа 126"/>
            <p:cNvGrpSpPr/>
            <p:nvPr/>
          </p:nvGrpSpPr>
          <p:grpSpPr>
            <a:xfrm>
              <a:off x="627120" y="1155240"/>
              <a:ext cx="8681400" cy="1286280"/>
              <a:chOff x="627120" y="1155240"/>
              <a:chExt cx="8681400" cy="1286280"/>
            </a:xfrm>
          </p:grpSpPr>
          <p:sp>
            <p:nvSpPr>
              <p:cNvPr id="1177" name="Скругленный прямоугольник 127"/>
              <p:cNvSpPr/>
              <p:nvPr/>
            </p:nvSpPr>
            <p:spPr>
              <a:xfrm>
                <a:off x="627120" y="1155240"/>
                <a:ext cx="4308120" cy="1284840"/>
              </a:xfrm>
              <a:prstGeom prst="roundRect">
                <a:avLst>
                  <a:gd name="adj" fmla="val 11097"/>
                </a:avLst>
              </a:prstGeom>
              <a:noFill/>
              <a:ln w="12600">
                <a:solidFill>
                  <a:srgbClr val="d9d9d9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>
                  <a:lnSpc>
                    <a:spcPct val="100000"/>
                  </a:lnSpc>
                </a:pPr>
                <a:endParaRPr b="1" lang="x-none" sz="1800" spc="-1" strike="noStrike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178" name="Скругленный прямоугольник 128"/>
              <p:cNvSpPr/>
              <p:nvPr/>
            </p:nvSpPr>
            <p:spPr>
              <a:xfrm>
                <a:off x="5000400" y="1156680"/>
                <a:ext cx="4308120" cy="1284840"/>
              </a:xfrm>
              <a:prstGeom prst="roundRect">
                <a:avLst>
                  <a:gd name="adj" fmla="val 11097"/>
                </a:avLst>
              </a:prstGeom>
              <a:noFill/>
              <a:ln w="12600">
                <a:solidFill>
                  <a:srgbClr val="d9d9d9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>
                  <a:lnSpc>
                    <a:spcPct val="100000"/>
                  </a:lnSpc>
                </a:pPr>
                <a:endParaRPr b="1" lang="x-none" sz="1800" spc="-1" strike="noStrike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</p:grpSp>
        <p:sp>
          <p:nvSpPr>
            <p:cNvPr id="1179" name="Прямоугольник 61"/>
            <p:cNvSpPr/>
            <p:nvPr/>
          </p:nvSpPr>
          <p:spPr>
            <a:xfrm>
              <a:off x="774720" y="1412280"/>
              <a:ext cx="301788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Денежная выплата, не требующая возврата и предоставляемая за счёт оператора, при условии целевого расходования средств 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80" name="Прямоугольник 74"/>
            <p:cNvSpPr/>
            <p:nvPr/>
          </p:nvSpPr>
          <p:spPr>
            <a:xfrm>
              <a:off x="774720" y="1263960"/>
              <a:ext cx="280872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9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СУБСИДИЯ</a:t>
              </a:r>
              <a:endParaRPr b="0" lang="ru-RU" sz="9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81" name="Скругленный прямоугольник 8"/>
            <p:cNvSpPr/>
            <p:nvPr/>
          </p:nvSpPr>
          <p:spPr>
            <a:xfrm>
              <a:off x="880200" y="176040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82" name="Прямоугольник 10"/>
            <p:cNvSpPr/>
            <p:nvPr/>
          </p:nvSpPr>
          <p:spPr>
            <a:xfrm>
              <a:off x="967680" y="168084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83" name="Прямоугольник 83"/>
            <p:cNvSpPr/>
            <p:nvPr/>
          </p:nvSpPr>
          <p:spPr>
            <a:xfrm>
              <a:off x="967680" y="1793880"/>
              <a:ext cx="2010960" cy="622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7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субъект МСП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7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учредитель или акционер ЮЛ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7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не менее 50 % доли в уставном капитале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7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ФЛ до 25 лет 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84" name="Скругленный прямоугольник 87"/>
            <p:cNvSpPr/>
            <p:nvPr/>
          </p:nvSpPr>
          <p:spPr>
            <a:xfrm>
              <a:off x="2836800" y="176184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85" name="Прямоугольник 88"/>
            <p:cNvSpPr/>
            <p:nvPr/>
          </p:nvSpPr>
          <p:spPr>
            <a:xfrm>
              <a:off x="2922840" y="1681920"/>
              <a:ext cx="53172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оператор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86" name="Прямоугольник 89"/>
            <p:cNvSpPr/>
            <p:nvPr/>
          </p:nvSpPr>
          <p:spPr>
            <a:xfrm>
              <a:off x="2924640" y="1795320"/>
              <a:ext cx="1116000" cy="4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7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АНО «Камчатский центр поддержки предпринимательства»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87" name="Прямоугольник 93"/>
            <p:cNvSpPr/>
            <p:nvPr/>
          </p:nvSpPr>
          <p:spPr>
            <a:xfrm>
              <a:off x="5160600" y="1418040"/>
              <a:ext cx="313200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Финансовая поддержка начинающим субъектам малого предпринимательства на создание собственного бизнеса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88" name="Прямоугольник 95"/>
            <p:cNvSpPr/>
            <p:nvPr/>
          </p:nvSpPr>
          <p:spPr>
            <a:xfrm>
              <a:off x="5160600" y="1279800"/>
              <a:ext cx="273492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9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ГРАНТ</a:t>
              </a:r>
              <a:endParaRPr b="0" lang="ru-RU" sz="9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89" name="Скругленный прямоугольник 102"/>
            <p:cNvSpPr/>
            <p:nvPr/>
          </p:nvSpPr>
          <p:spPr>
            <a:xfrm>
              <a:off x="5266080" y="182592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90" name="Прямоугольник 103"/>
            <p:cNvSpPr/>
            <p:nvPr/>
          </p:nvSpPr>
          <p:spPr>
            <a:xfrm>
              <a:off x="5360760" y="174564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91" name="Прямоугольник 104"/>
            <p:cNvSpPr/>
            <p:nvPr/>
          </p:nvSpPr>
          <p:spPr>
            <a:xfrm>
              <a:off x="5353920" y="1845720"/>
              <a:ext cx="923760" cy="45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ИП 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ЮЛ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глава КФХ 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92" name="Скругленный прямоугольник 97"/>
            <p:cNvSpPr/>
            <p:nvPr/>
          </p:nvSpPr>
          <p:spPr>
            <a:xfrm>
              <a:off x="6212880" y="182736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93" name="Прямоугольник 98"/>
            <p:cNvSpPr/>
            <p:nvPr/>
          </p:nvSpPr>
          <p:spPr>
            <a:xfrm>
              <a:off x="6298920" y="1747440"/>
              <a:ext cx="53172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оператор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94" name="Прямоугольник 99"/>
            <p:cNvSpPr/>
            <p:nvPr/>
          </p:nvSpPr>
          <p:spPr>
            <a:xfrm>
              <a:off x="6300720" y="1847160"/>
              <a:ext cx="1761120" cy="45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АНО «Камчатский центр поддержки предпринимательства»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195" name="Прямоугольник 21"/>
            <p:cNvSpPr/>
            <p:nvPr/>
          </p:nvSpPr>
          <p:spPr>
            <a:xfrm>
              <a:off x="3971160" y="1973160"/>
              <a:ext cx="9615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получить поддержку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graphicFrame>
          <p:nvGraphicFramePr>
            <p:cNvPr id="1196" name="Объект 1"/>
            <p:cNvGraphicFramePr/>
            <p:nvPr/>
          </p:nvGraphicFramePr>
          <p:xfrm>
            <a:off x="4099320" y="1300320"/>
            <a:ext cx="707400" cy="707400"/>
          </p:xfrm>
          <a:graphic>
            <a:graphicData uri="http://schemas.openxmlformats.org/presentationml/2006/ole">
              <p:oleObj r:id="rId3" spid="">
                <p:embed/>
                <p:pic>
                  <p:nvPicPr>
                    <p:cNvPr id="1197" name="Объект 1" descr=""/>
                    <p:cNvPicPr/>
                    <p:nvPr/>
                  </p:nvPicPr>
                  <p:blipFill>
                    <a:blip r:embed="rId4"/>
                    <a:stretch/>
                  </p:blipFill>
                  <p:spPr>
                    <a:xfrm>
                      <a:off x="4099320" y="1300320"/>
                      <a:ext cx="707400" cy="7074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  <p:graphicFrame>
          <p:nvGraphicFramePr>
            <p:cNvPr id="1198" name="Объект 4"/>
            <p:cNvGraphicFramePr/>
            <p:nvPr/>
          </p:nvGraphicFramePr>
          <p:xfrm>
            <a:off x="8504640" y="1317600"/>
            <a:ext cx="668880" cy="668880"/>
          </p:xfrm>
          <a:graphic>
            <a:graphicData uri="http://schemas.openxmlformats.org/presentationml/2006/ole">
              <p:oleObj r:id="rId5" spid="">
                <p:embed/>
                <p:pic>
                  <p:nvPicPr>
                    <p:cNvPr id="1199" name="Объект 4" descr="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504640" y="1317600"/>
                      <a:ext cx="668880" cy="668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  <p:sp>
          <p:nvSpPr>
            <p:cNvPr id="1200" name="Прямоугольник 108"/>
            <p:cNvSpPr/>
            <p:nvPr/>
          </p:nvSpPr>
          <p:spPr>
            <a:xfrm>
              <a:off x="8381160" y="1977840"/>
              <a:ext cx="9615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получить поддержку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graphicFrame>
        <p:nvGraphicFramePr>
          <p:cNvPr id="1201" name="Объект 9"/>
          <p:cNvGraphicFramePr/>
          <p:nvPr/>
        </p:nvGraphicFramePr>
        <p:xfrm>
          <a:off x="4103640" y="2658960"/>
          <a:ext cx="690480" cy="690480"/>
        </p:xfrm>
        <a:graphic>
          <a:graphicData uri="http://schemas.openxmlformats.org/presentationml/2006/ole">
            <p:oleObj r:id="rId7" spid="">
              <p:embed/>
              <p:pic>
                <p:nvPicPr>
                  <p:cNvPr id="1202" name="Объект 9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4103640" y="2658960"/>
                    <a:ext cx="690480" cy="6904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203" name="Объект 12"/>
          <p:cNvGraphicFramePr/>
          <p:nvPr/>
        </p:nvGraphicFramePr>
        <p:xfrm>
          <a:off x="8504640" y="2671920"/>
          <a:ext cx="663120" cy="663120"/>
        </p:xfrm>
        <a:graphic>
          <a:graphicData uri="http://schemas.openxmlformats.org/presentationml/2006/ole">
            <p:oleObj r:id="rId9" spid="">
              <p:embed/>
              <p:pic>
                <p:nvPicPr>
                  <p:cNvPr id="1204" name="Объект 12" descr=""/>
                  <p:cNvPicPr/>
                  <p:nvPr/>
                </p:nvPicPr>
                <p:blipFill>
                  <a:blip r:embed="rId10"/>
                  <a:stretch/>
                </p:blipFill>
                <p:spPr>
                  <a:xfrm>
                    <a:off x="8504640" y="2671920"/>
                    <a:ext cx="663120" cy="6631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205" name="Объект 13"/>
          <p:cNvGraphicFramePr/>
          <p:nvPr/>
        </p:nvGraphicFramePr>
        <p:xfrm>
          <a:off x="4113720" y="4011120"/>
          <a:ext cx="680760" cy="682920"/>
        </p:xfrm>
        <a:graphic>
          <a:graphicData uri="http://schemas.openxmlformats.org/presentationml/2006/ole">
            <p:oleObj r:id="rId11" spid="">
              <p:embed/>
              <p:pic>
                <p:nvPicPr>
                  <p:cNvPr id="1206" name="Объект 13" descr=""/>
                  <p:cNvPicPr/>
                  <p:nvPr/>
                </p:nvPicPr>
                <p:blipFill>
                  <a:blip r:embed="rId12"/>
                  <a:stretch/>
                </p:blipFill>
                <p:spPr>
                  <a:xfrm>
                    <a:off x="4113720" y="4011120"/>
                    <a:ext cx="680760" cy="6829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207" name="TextBox 193"/>
          <p:cNvSpPr/>
          <p:nvPr/>
        </p:nvSpPr>
        <p:spPr>
          <a:xfrm>
            <a:off x="627120" y="754560"/>
            <a:ext cx="411012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МЕРЫ ПОДДЕРЖКИ ИНВЕСТОРОВ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08" name="Рисунок 2" descr=""/>
          <p:cNvPicPr/>
          <p:nvPr/>
        </p:nvPicPr>
        <p:blipFill>
          <a:blip r:embed="rId13"/>
          <a:stretch/>
        </p:blipFill>
        <p:spPr>
          <a:xfrm>
            <a:off x="8491680" y="4013640"/>
            <a:ext cx="705600" cy="705600"/>
          </a:xfrm>
          <a:prstGeom prst="rect">
            <a:avLst/>
          </a:prstGeom>
          <a:ln w="0">
            <a:noFill/>
          </a:ln>
        </p:spPr>
      </p:pic>
      <p:sp>
        <p:nvSpPr>
          <p:cNvPr id="1209" name="Прямоугольник 101"/>
          <p:cNvSpPr/>
          <p:nvPr/>
        </p:nvSpPr>
        <p:spPr>
          <a:xfrm>
            <a:off x="8460360" y="466020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10" name="Скругленный прямоугольник 119"/>
          <p:cNvSpPr/>
          <p:nvPr/>
        </p:nvSpPr>
        <p:spPr>
          <a:xfrm>
            <a:off x="4991760" y="5196600"/>
            <a:ext cx="4308120" cy="1284840"/>
          </a:xfrm>
          <a:prstGeom prst="roundRect">
            <a:avLst>
              <a:gd name="adj" fmla="val 11097"/>
            </a:avLst>
          </a:prstGeom>
          <a:noFill/>
          <a:ln w="1260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11" name="Прямоугольник 202"/>
          <p:cNvSpPr/>
          <p:nvPr/>
        </p:nvSpPr>
        <p:spPr>
          <a:xfrm>
            <a:off x="5151960" y="5445720"/>
            <a:ext cx="3149640" cy="69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09600" indent="-2160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Возмещение затрат на оборудование рабочих мест инвалидов,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включая обеспечение доступа к рабочим местам 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309600" indent="-2160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Организация целевого обучения для коммерческого сектора экономики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212" name="Группа 205"/>
          <p:cNvGrpSpPr/>
          <p:nvPr/>
        </p:nvGrpSpPr>
        <p:grpSpPr>
          <a:xfrm>
            <a:off x="5257440" y="5979240"/>
            <a:ext cx="690840" cy="311040"/>
            <a:chOff x="5257440" y="5979240"/>
            <a:chExt cx="690840" cy="311040"/>
          </a:xfrm>
        </p:grpSpPr>
        <p:sp>
          <p:nvSpPr>
            <p:cNvPr id="1213" name="Скругленный прямоугольник 213"/>
            <p:cNvSpPr/>
            <p:nvPr/>
          </p:nvSpPr>
          <p:spPr>
            <a:xfrm>
              <a:off x="5257440" y="605880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214" name="Прямоугольник 214"/>
            <p:cNvSpPr/>
            <p:nvPr/>
          </p:nvSpPr>
          <p:spPr>
            <a:xfrm>
              <a:off x="5344920" y="597924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215" name="Прямоугольник 215"/>
            <p:cNvSpPr/>
            <p:nvPr/>
          </p:nvSpPr>
          <p:spPr>
            <a:xfrm>
              <a:off x="5348160" y="6078960"/>
              <a:ext cx="5544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 / ИП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216" name="Скругленный прямоугольник 206"/>
          <p:cNvSpPr/>
          <p:nvPr/>
        </p:nvSpPr>
        <p:spPr>
          <a:xfrm>
            <a:off x="6203880" y="606024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17" name="Прямоугольник 207"/>
          <p:cNvSpPr/>
          <p:nvPr/>
        </p:nvSpPr>
        <p:spPr>
          <a:xfrm>
            <a:off x="6289920" y="598032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18" name="Прямоугольник 208"/>
          <p:cNvSpPr/>
          <p:nvPr/>
        </p:nvSpPr>
        <p:spPr>
          <a:xfrm>
            <a:off x="6291720" y="6080040"/>
            <a:ext cx="218592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труда и развития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кадрового потенциала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19" name="Прямоугольник 219"/>
          <p:cNvSpPr/>
          <p:nvPr/>
        </p:nvSpPr>
        <p:spPr>
          <a:xfrm>
            <a:off x="5160600" y="5286240"/>
            <a:ext cx="294264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ПОДДЕРЖКА ОТ МИНТРУДА КАМЧАТСКОГО КРАЯ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20" name="Прямоугольник 105"/>
          <p:cNvSpPr/>
          <p:nvPr/>
        </p:nvSpPr>
        <p:spPr>
          <a:xfrm>
            <a:off x="8462880" y="596592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221" name="Группа 106"/>
          <p:cNvGrpSpPr/>
          <p:nvPr/>
        </p:nvGrpSpPr>
        <p:grpSpPr>
          <a:xfrm>
            <a:off x="618120" y="5196600"/>
            <a:ext cx="4308120" cy="1284840"/>
            <a:chOff x="618120" y="5196600"/>
            <a:chExt cx="4308120" cy="1284840"/>
          </a:xfrm>
        </p:grpSpPr>
        <p:sp>
          <p:nvSpPr>
            <p:cNvPr id="1222" name="Скругленный прямоугольник 107"/>
            <p:cNvSpPr/>
            <p:nvPr/>
          </p:nvSpPr>
          <p:spPr>
            <a:xfrm>
              <a:off x="618120" y="5196600"/>
              <a:ext cx="4308120" cy="1284840"/>
            </a:xfrm>
            <a:prstGeom prst="roundRect">
              <a:avLst>
                <a:gd name="adj" fmla="val 11097"/>
              </a:avLst>
            </a:prstGeom>
            <a:noFill/>
            <a:ln w="12600">
              <a:solidFill>
                <a:srgbClr val="d9d9d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1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223" name="Прямоугольник 109"/>
            <p:cNvSpPr/>
            <p:nvPr/>
          </p:nvSpPr>
          <p:spPr>
            <a:xfrm>
              <a:off x="778320" y="5607720"/>
              <a:ext cx="323856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Поддержка предпринимателей для привлечения трудовых ресурсов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grpSp>
          <p:nvGrpSpPr>
            <p:cNvPr id="1224" name="Группа 110"/>
            <p:cNvGrpSpPr/>
            <p:nvPr/>
          </p:nvGrpSpPr>
          <p:grpSpPr>
            <a:xfrm>
              <a:off x="883800" y="5820840"/>
              <a:ext cx="690840" cy="311040"/>
              <a:chOff x="883800" y="5820840"/>
              <a:chExt cx="690840" cy="311040"/>
            </a:xfrm>
          </p:grpSpPr>
          <p:sp>
            <p:nvSpPr>
              <p:cNvPr id="1225" name="Скругленный прямоугольник 123"/>
              <p:cNvSpPr/>
              <p:nvPr/>
            </p:nvSpPr>
            <p:spPr>
              <a:xfrm>
                <a:off x="883800" y="5900760"/>
                <a:ext cx="135720" cy="13572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226" name="Прямоугольник 124"/>
              <p:cNvSpPr/>
              <p:nvPr/>
            </p:nvSpPr>
            <p:spPr>
              <a:xfrm>
                <a:off x="971280" y="5820840"/>
                <a:ext cx="603360" cy="196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ru-RU" sz="700" spc="-1" strike="noStrike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Calibri"/>
                    <a:ea typeface="DejaVu Sans"/>
                  </a:rPr>
                  <a:t>получатель</a:t>
                </a:r>
                <a:endParaRPr b="0" lang="ru-RU" sz="700" spc="-1" strike="noStrike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1227" name="Прямоугольник 125"/>
              <p:cNvSpPr/>
              <p:nvPr/>
            </p:nvSpPr>
            <p:spPr>
              <a:xfrm>
                <a:off x="974520" y="5920560"/>
                <a:ext cx="554400" cy="211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ru-RU" sz="800" spc="-1" strike="noStrike">
                    <a:solidFill>
                      <a:schemeClr val="dk1"/>
                    </a:solidFill>
                    <a:latin typeface="Calibri"/>
                    <a:ea typeface="DejaVu Sans"/>
                  </a:rPr>
                  <a:t>ЮЛ / ИП</a:t>
                </a:r>
                <a:endParaRPr b="0" lang="ru-RU" sz="800" spc="-1" strike="noStrike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  <p:sp>
          <p:nvSpPr>
            <p:cNvPr id="1228" name="Скругленный прямоугольник 111"/>
            <p:cNvSpPr/>
            <p:nvPr/>
          </p:nvSpPr>
          <p:spPr>
            <a:xfrm>
              <a:off x="1830600" y="590184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229" name="Прямоугольник 112"/>
            <p:cNvSpPr/>
            <p:nvPr/>
          </p:nvSpPr>
          <p:spPr>
            <a:xfrm>
              <a:off x="1916280" y="5822280"/>
              <a:ext cx="53172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оператор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230" name="Прямоугольник 113"/>
            <p:cNvSpPr/>
            <p:nvPr/>
          </p:nvSpPr>
          <p:spPr>
            <a:xfrm>
              <a:off x="1918080" y="5922000"/>
              <a:ext cx="21859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Министерство труда и развития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кадрового потенциала Камчатского края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231" name="Прямоугольник 114"/>
            <p:cNvSpPr/>
            <p:nvPr/>
          </p:nvSpPr>
          <p:spPr>
            <a:xfrm>
              <a:off x="787320" y="5286240"/>
              <a:ext cx="24786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9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ПРОГРАММА ПОВЫШЕНИЯ МОБИЛЬНОСТИ ТРУДОВЫХ РЕСУРСОВ</a:t>
              </a:r>
              <a:endParaRPr b="0" lang="ru-RU" sz="9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pic>
          <p:nvPicPr>
            <p:cNvPr id="1232" name="Рисунок 115" descr=""/>
            <p:cNvPicPr/>
            <p:nvPr/>
          </p:nvPicPr>
          <p:blipFill>
            <a:blip r:embed="rId14"/>
            <a:stretch/>
          </p:blipFill>
          <p:spPr>
            <a:xfrm>
              <a:off x="4107960" y="5312520"/>
              <a:ext cx="704880" cy="70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33" name="Прямоугольник 117"/>
            <p:cNvSpPr/>
            <p:nvPr/>
          </p:nvSpPr>
          <p:spPr>
            <a:xfrm>
              <a:off x="4089240" y="5965920"/>
              <a:ext cx="72972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узнать больше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pic>
        <p:nvPicPr>
          <p:cNvPr id="1234" name="Рисунок 11" descr=""/>
          <p:cNvPicPr/>
          <p:nvPr/>
        </p:nvPicPr>
        <p:blipFill>
          <a:blip r:embed="rId15"/>
          <a:stretch/>
        </p:blipFill>
        <p:spPr>
          <a:xfrm>
            <a:off x="8480160" y="5290560"/>
            <a:ext cx="718560" cy="71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PlaceHolder 1"/>
          <p:cNvSpPr>
            <a:spLocks noGrp="1"/>
          </p:cNvSpPr>
          <p:nvPr>
            <p:ph type="sldNum" idx="40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5760E0D-404E-4805-9DD9-94EAE499011D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6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37" name="Скругленный прямоугольник 52"/>
          <p:cNvSpPr/>
          <p:nvPr/>
        </p:nvSpPr>
        <p:spPr>
          <a:xfrm>
            <a:off x="6315480" y="267480"/>
            <a:ext cx="2986560" cy="735480"/>
          </a:xfrm>
          <a:prstGeom prst="roundRect">
            <a:avLst>
              <a:gd name="adj" fmla="val 29452"/>
            </a:avLst>
          </a:prstGeom>
          <a:noFill/>
          <a:ln w="12600">
            <a:solidFill>
              <a:srgbClr val="a6a6a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endParaRPr b="1" lang="ru-RU" sz="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grpSp>
        <p:nvGrpSpPr>
          <p:cNvPr id="1238" name="Группа 53"/>
          <p:cNvGrpSpPr/>
          <p:nvPr/>
        </p:nvGrpSpPr>
        <p:grpSpPr>
          <a:xfrm>
            <a:off x="6327360" y="338040"/>
            <a:ext cx="2744280" cy="648360"/>
            <a:chOff x="6327360" y="338040"/>
            <a:chExt cx="2744280" cy="648360"/>
          </a:xfrm>
        </p:grpSpPr>
        <p:sp>
          <p:nvSpPr>
            <p:cNvPr id="1239" name="Прямоугольник 55"/>
            <p:cNvSpPr/>
            <p:nvPr/>
          </p:nvSpPr>
          <p:spPr>
            <a:xfrm>
              <a:off x="6327360" y="338040"/>
              <a:ext cx="2150640" cy="60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Arial"/>
                  <a:ea typeface="DejaVu Sans"/>
                </a:rPr>
                <a:t>Полная информация обо всех мерах поддержки на Инвестпортале Камчатского края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4756a0"/>
                  </a:solidFill>
                  <a:latin typeface="Arial Black"/>
                  <a:ea typeface="DejaVu Sans"/>
                </a:rPr>
                <a:t>INVESTKAMCHATKA.RU</a:t>
              </a:r>
              <a:endParaRPr b="0" lang="ru-RU" sz="10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graphicFrame>
          <p:nvGraphicFramePr>
            <p:cNvPr id="1240" name="Объект 56"/>
            <p:cNvGraphicFramePr/>
            <p:nvPr/>
          </p:nvGraphicFramePr>
          <p:xfrm>
            <a:off x="8480520" y="347400"/>
            <a:ext cx="591120" cy="639000"/>
          </p:xfrm>
          <a:graphic>
            <a:graphicData uri="http://schemas.openxmlformats.org/presentationml/2006/ole">
              <p:oleObj r:id="rId1" spid="">
                <p:embed/>
                <p:pic>
                  <p:nvPicPr>
                    <p:cNvPr id="1241" name="Объект 56" descr=""/>
                    <p:cNvPicPr/>
                    <p:nvPr/>
                  </p:nvPicPr>
                  <p:blipFill>
                    <a:blip r:embed="rId2"/>
                    <a:stretch/>
                  </p:blipFill>
                  <p:spPr>
                    <a:xfrm>
                      <a:off x="8480520" y="347400"/>
                      <a:ext cx="591120" cy="63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</p:grpSp>
      <p:sp>
        <p:nvSpPr>
          <p:cNvPr id="1242" name="Скругленный прямоугольник 58"/>
          <p:cNvSpPr/>
          <p:nvPr/>
        </p:nvSpPr>
        <p:spPr>
          <a:xfrm>
            <a:off x="627120" y="367920"/>
            <a:ext cx="13431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меры господдержки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43" name="Скругленный прямоугольник 127"/>
          <p:cNvSpPr/>
          <p:nvPr/>
        </p:nvSpPr>
        <p:spPr>
          <a:xfrm>
            <a:off x="627120" y="1155240"/>
            <a:ext cx="4308120" cy="1108080"/>
          </a:xfrm>
          <a:prstGeom prst="roundRect">
            <a:avLst>
              <a:gd name="adj" fmla="val 11097"/>
            </a:avLst>
          </a:prstGeom>
          <a:noFill/>
          <a:ln w="1260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44" name="Скругленный прямоугольник 128"/>
          <p:cNvSpPr/>
          <p:nvPr/>
        </p:nvSpPr>
        <p:spPr>
          <a:xfrm>
            <a:off x="5000400" y="1156680"/>
            <a:ext cx="4308120" cy="1108080"/>
          </a:xfrm>
          <a:prstGeom prst="roundRect">
            <a:avLst>
              <a:gd name="adj" fmla="val 11097"/>
            </a:avLst>
          </a:prstGeom>
          <a:noFill/>
          <a:ln w="1260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45" name="TextBox 193"/>
          <p:cNvSpPr/>
          <p:nvPr/>
        </p:nvSpPr>
        <p:spPr>
          <a:xfrm>
            <a:off x="627120" y="754560"/>
            <a:ext cx="411012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МЕРЫ ПОДДЕРЖКИ ИНВЕСТОРОВ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46" name="Прямоугольник 129"/>
          <p:cNvSpPr/>
          <p:nvPr/>
        </p:nvSpPr>
        <p:spPr>
          <a:xfrm>
            <a:off x="5079600" y="1535760"/>
            <a:ext cx="314964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Субсидии сельскохозяйственным производителям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247" name="Группа 130"/>
          <p:cNvGrpSpPr/>
          <p:nvPr/>
        </p:nvGrpSpPr>
        <p:grpSpPr>
          <a:xfrm>
            <a:off x="5185080" y="1757160"/>
            <a:ext cx="691200" cy="311040"/>
            <a:chOff x="5185080" y="1757160"/>
            <a:chExt cx="691200" cy="311040"/>
          </a:xfrm>
        </p:grpSpPr>
        <p:sp>
          <p:nvSpPr>
            <p:cNvPr id="1248" name="Скругленный прямоугольник 131"/>
            <p:cNvSpPr/>
            <p:nvPr/>
          </p:nvSpPr>
          <p:spPr>
            <a:xfrm>
              <a:off x="5185080" y="183708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249" name="Прямоугольник 136"/>
            <p:cNvSpPr/>
            <p:nvPr/>
          </p:nvSpPr>
          <p:spPr>
            <a:xfrm>
              <a:off x="5272920" y="175716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250" name="Прямоугольник 137"/>
            <p:cNvSpPr/>
            <p:nvPr/>
          </p:nvSpPr>
          <p:spPr>
            <a:xfrm>
              <a:off x="5276160" y="1856880"/>
              <a:ext cx="5544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 / ИП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251" name="Скругленный прямоугольник 138"/>
          <p:cNvSpPr/>
          <p:nvPr/>
        </p:nvSpPr>
        <p:spPr>
          <a:xfrm>
            <a:off x="6131880" y="183816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52" name="Прямоугольник 139"/>
          <p:cNvSpPr/>
          <p:nvPr/>
        </p:nvSpPr>
        <p:spPr>
          <a:xfrm>
            <a:off x="6217920" y="175680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53" name="Прямоугольник 143"/>
          <p:cNvSpPr/>
          <p:nvPr/>
        </p:nvSpPr>
        <p:spPr>
          <a:xfrm>
            <a:off x="6219360" y="1858320"/>
            <a:ext cx="218592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труда и развития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кадрового потенциала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54" name="Прямоугольник 144"/>
          <p:cNvSpPr/>
          <p:nvPr/>
        </p:nvSpPr>
        <p:spPr>
          <a:xfrm>
            <a:off x="5088600" y="1240200"/>
            <a:ext cx="2142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ПОДДЕРЖКА ОТ МИНСЕЛЬХОЗ КАМЧАТСКОГО КРАЯ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55" name="Прямоугольник 145"/>
          <p:cNvSpPr/>
          <p:nvPr/>
        </p:nvSpPr>
        <p:spPr>
          <a:xfrm>
            <a:off x="8434800" y="191988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56" name="Рисунок 147" descr=""/>
          <p:cNvPicPr/>
          <p:nvPr/>
        </p:nvPicPr>
        <p:blipFill>
          <a:blip r:embed="rId3"/>
          <a:stretch/>
        </p:blipFill>
        <p:spPr>
          <a:xfrm>
            <a:off x="8433720" y="1244520"/>
            <a:ext cx="718560" cy="718560"/>
          </a:xfrm>
          <a:prstGeom prst="rect">
            <a:avLst/>
          </a:prstGeom>
          <a:ln w="0">
            <a:noFill/>
          </a:ln>
        </p:spPr>
      </p:pic>
      <p:sp>
        <p:nvSpPr>
          <p:cNvPr id="1257" name="Прямоугольник 149"/>
          <p:cNvSpPr/>
          <p:nvPr/>
        </p:nvSpPr>
        <p:spPr>
          <a:xfrm>
            <a:off x="743040" y="1399320"/>
            <a:ext cx="31496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Субсидии и гранты в сфере: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309600" indent="-2160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дошкольного / средне-специального образования;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309600" indent="-2160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оздоровления детей в детских оздоровительных лагерях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258" name="Группа 150"/>
          <p:cNvGrpSpPr/>
          <p:nvPr/>
        </p:nvGrpSpPr>
        <p:grpSpPr>
          <a:xfrm>
            <a:off x="848520" y="1799640"/>
            <a:ext cx="691200" cy="310680"/>
            <a:chOff x="848520" y="1799640"/>
            <a:chExt cx="691200" cy="310680"/>
          </a:xfrm>
        </p:grpSpPr>
        <p:sp>
          <p:nvSpPr>
            <p:cNvPr id="1259" name="Скругленный прямоугольник 178"/>
            <p:cNvSpPr/>
            <p:nvPr/>
          </p:nvSpPr>
          <p:spPr>
            <a:xfrm>
              <a:off x="848520" y="187920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260" name="Прямоугольник 179"/>
            <p:cNvSpPr/>
            <p:nvPr/>
          </p:nvSpPr>
          <p:spPr>
            <a:xfrm>
              <a:off x="936360" y="179964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261" name="Прямоугольник 185"/>
            <p:cNvSpPr/>
            <p:nvPr/>
          </p:nvSpPr>
          <p:spPr>
            <a:xfrm>
              <a:off x="939600" y="1899000"/>
              <a:ext cx="5544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 / ИП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262" name="Скругленный прямоугольник 151"/>
          <p:cNvSpPr/>
          <p:nvPr/>
        </p:nvSpPr>
        <p:spPr>
          <a:xfrm>
            <a:off x="1795320" y="188064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63" name="Прямоугольник 152"/>
          <p:cNvSpPr/>
          <p:nvPr/>
        </p:nvSpPr>
        <p:spPr>
          <a:xfrm>
            <a:off x="1881360" y="179892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64" name="Прямоугольник 153"/>
          <p:cNvSpPr/>
          <p:nvPr/>
        </p:nvSpPr>
        <p:spPr>
          <a:xfrm>
            <a:off x="1883160" y="1900440"/>
            <a:ext cx="19094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образования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65" name="Прямоугольник 154"/>
          <p:cNvSpPr/>
          <p:nvPr/>
        </p:nvSpPr>
        <p:spPr>
          <a:xfrm>
            <a:off x="752040" y="1240200"/>
            <a:ext cx="329148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ПОДДЕРЖКА ОТ МИНОБРАЗОВАНИЯ КАМЧАТСКОГО КРАЯ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66" name="Прямоугольник 157"/>
          <p:cNvSpPr/>
          <p:nvPr/>
        </p:nvSpPr>
        <p:spPr>
          <a:xfrm>
            <a:off x="4054320" y="191988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67" name="Рисунок 192" descr=""/>
          <p:cNvPicPr/>
          <p:nvPr/>
        </p:nvPicPr>
        <p:blipFill>
          <a:blip r:embed="rId4"/>
          <a:stretch/>
        </p:blipFill>
        <p:spPr>
          <a:xfrm>
            <a:off x="4061520" y="1244520"/>
            <a:ext cx="718560" cy="718560"/>
          </a:xfrm>
          <a:prstGeom prst="rect">
            <a:avLst/>
          </a:prstGeom>
          <a:ln w="0">
            <a:noFill/>
          </a:ln>
        </p:spPr>
      </p:pic>
      <p:sp>
        <p:nvSpPr>
          <p:cNvPr id="1268" name="Скругленный прямоугольник 195"/>
          <p:cNvSpPr/>
          <p:nvPr/>
        </p:nvSpPr>
        <p:spPr>
          <a:xfrm>
            <a:off x="627120" y="2349360"/>
            <a:ext cx="4308120" cy="1108080"/>
          </a:xfrm>
          <a:prstGeom prst="roundRect">
            <a:avLst>
              <a:gd name="adj" fmla="val 11097"/>
            </a:avLst>
          </a:prstGeom>
          <a:noFill/>
          <a:ln w="1260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69" name="Прямоугольник 216"/>
          <p:cNvSpPr/>
          <p:nvPr/>
        </p:nvSpPr>
        <p:spPr>
          <a:xfrm>
            <a:off x="739440" y="2601720"/>
            <a:ext cx="314964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Субсидии и гранты в сфере туризма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270" name="Группа 217"/>
          <p:cNvGrpSpPr/>
          <p:nvPr/>
        </p:nvGrpSpPr>
        <p:grpSpPr>
          <a:xfrm>
            <a:off x="844920" y="2883600"/>
            <a:ext cx="691200" cy="310680"/>
            <a:chOff x="844920" y="2883600"/>
            <a:chExt cx="691200" cy="310680"/>
          </a:xfrm>
        </p:grpSpPr>
        <p:sp>
          <p:nvSpPr>
            <p:cNvPr id="1271" name="Скругленный прямоугольник 218"/>
            <p:cNvSpPr/>
            <p:nvPr/>
          </p:nvSpPr>
          <p:spPr>
            <a:xfrm>
              <a:off x="844920" y="296316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272" name="Прямоугольник 220"/>
            <p:cNvSpPr/>
            <p:nvPr/>
          </p:nvSpPr>
          <p:spPr>
            <a:xfrm>
              <a:off x="932760" y="288360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273" name="Прямоугольник 221"/>
            <p:cNvSpPr/>
            <p:nvPr/>
          </p:nvSpPr>
          <p:spPr>
            <a:xfrm>
              <a:off x="936000" y="2982960"/>
              <a:ext cx="5544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ЮЛ / ИП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274" name="Скругленный прямоугольник 222"/>
          <p:cNvSpPr/>
          <p:nvPr/>
        </p:nvSpPr>
        <p:spPr>
          <a:xfrm>
            <a:off x="1791720" y="296460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75" name="Прямоугольник 223"/>
          <p:cNvSpPr/>
          <p:nvPr/>
        </p:nvSpPr>
        <p:spPr>
          <a:xfrm>
            <a:off x="1877760" y="288288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76" name="Прямоугольник 224"/>
          <p:cNvSpPr/>
          <p:nvPr/>
        </p:nvSpPr>
        <p:spPr>
          <a:xfrm>
            <a:off x="1879560" y="2984400"/>
            <a:ext cx="162252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Министерство туризма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77" name="Прямоугольник 225"/>
          <p:cNvSpPr/>
          <p:nvPr/>
        </p:nvSpPr>
        <p:spPr>
          <a:xfrm>
            <a:off x="748440" y="2442600"/>
            <a:ext cx="329148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ПОДДЕРЖКА ОТ МИНУТРИЗМА КАМЧАТСКОГО КРАЯ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78" name="Прямоугольник 226"/>
          <p:cNvSpPr/>
          <p:nvPr/>
        </p:nvSpPr>
        <p:spPr>
          <a:xfrm>
            <a:off x="4050720" y="312228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79" name="Рисунок 227" descr=""/>
          <p:cNvPicPr/>
          <p:nvPr/>
        </p:nvPicPr>
        <p:blipFill>
          <a:blip r:embed="rId5"/>
          <a:stretch/>
        </p:blipFill>
        <p:spPr>
          <a:xfrm>
            <a:off x="4057920" y="2446920"/>
            <a:ext cx="718560" cy="718560"/>
          </a:xfrm>
          <a:prstGeom prst="rect">
            <a:avLst/>
          </a:prstGeom>
          <a:ln w="0">
            <a:noFill/>
          </a:ln>
        </p:spPr>
      </p:pic>
      <p:sp>
        <p:nvSpPr>
          <p:cNvPr id="1280" name="TextBox 228"/>
          <p:cNvSpPr/>
          <p:nvPr/>
        </p:nvSpPr>
        <p:spPr>
          <a:xfrm>
            <a:off x="627120" y="3677760"/>
            <a:ext cx="411012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МУНИЦИПАЛЬНЫЕ МЕРЫ ПОДДЕРЖКИ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81" name="Скругленный прямоугольник 265"/>
          <p:cNvSpPr/>
          <p:nvPr/>
        </p:nvSpPr>
        <p:spPr>
          <a:xfrm>
            <a:off x="627120" y="4079880"/>
            <a:ext cx="4308120" cy="1453320"/>
          </a:xfrm>
          <a:prstGeom prst="roundRect">
            <a:avLst>
              <a:gd name="adj" fmla="val 11097"/>
            </a:avLst>
          </a:prstGeom>
          <a:noFill/>
          <a:ln w="1260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82" name="Прямоугольник 267"/>
          <p:cNvSpPr/>
          <p:nvPr/>
        </p:nvSpPr>
        <p:spPr>
          <a:xfrm>
            <a:off x="743040" y="4323960"/>
            <a:ext cx="31496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Финансовая поддержка начинающим субъектам малого предпринимательства на создание собственного бизнеса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283" name="Группа 268"/>
          <p:cNvGrpSpPr/>
          <p:nvPr/>
        </p:nvGrpSpPr>
        <p:grpSpPr>
          <a:xfrm>
            <a:off x="848520" y="4724280"/>
            <a:ext cx="793440" cy="675720"/>
            <a:chOff x="848520" y="4724280"/>
            <a:chExt cx="793440" cy="675720"/>
          </a:xfrm>
        </p:grpSpPr>
        <p:sp>
          <p:nvSpPr>
            <p:cNvPr id="1284" name="Скругленный прямоугольник 269"/>
            <p:cNvSpPr/>
            <p:nvPr/>
          </p:nvSpPr>
          <p:spPr>
            <a:xfrm>
              <a:off x="848520" y="4803840"/>
              <a:ext cx="135720" cy="1357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285" name="Прямоугольник 270"/>
            <p:cNvSpPr/>
            <p:nvPr/>
          </p:nvSpPr>
          <p:spPr>
            <a:xfrm>
              <a:off x="936360" y="4724280"/>
              <a:ext cx="603360" cy="19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ru-RU" sz="7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  <a:ea typeface="DejaVu Sans"/>
                </a:rPr>
                <a:t>получатель</a:t>
              </a:r>
              <a:endParaRPr b="0" lang="ru-RU" sz="700" spc="-1" strike="noStrike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286" name="Прямоугольник 271"/>
            <p:cNvSpPr/>
            <p:nvPr/>
          </p:nvSpPr>
          <p:spPr>
            <a:xfrm>
              <a:off x="945720" y="4823640"/>
              <a:ext cx="696240" cy="576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ИП 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ЮЛ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ru-RU" sz="800" spc="-1" strike="noStrike">
                  <a:solidFill>
                    <a:schemeClr val="dk1"/>
                  </a:solidFill>
                  <a:latin typeface="Calibri"/>
                  <a:ea typeface="DejaVu Sans"/>
                </a:rPr>
                <a:t>- глава КФХ </a:t>
              </a: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  <a:p>
              <a:pPr defTabSz="457200">
                <a:lnSpc>
                  <a:spcPct val="100000"/>
                </a:lnSpc>
              </a:pPr>
              <a:endParaRPr b="0" lang="ru-RU" sz="800" spc="-1" strike="noStrike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287" name="Скругленный прямоугольник 272"/>
          <p:cNvSpPr/>
          <p:nvPr/>
        </p:nvSpPr>
        <p:spPr>
          <a:xfrm>
            <a:off x="1795320" y="4805280"/>
            <a:ext cx="135720" cy="135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88" name="Прямоугольник 273"/>
          <p:cNvSpPr/>
          <p:nvPr/>
        </p:nvSpPr>
        <p:spPr>
          <a:xfrm>
            <a:off x="1881360" y="4723560"/>
            <a:ext cx="531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  <a:ea typeface="DejaVu Sans"/>
              </a:rPr>
              <a:t>оператор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89" name="Прямоугольник 274"/>
          <p:cNvSpPr/>
          <p:nvPr/>
        </p:nvSpPr>
        <p:spPr>
          <a:xfrm>
            <a:off x="1883160" y="4825080"/>
            <a:ext cx="19094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dk1"/>
                </a:solidFill>
                <a:latin typeface="Calibri"/>
                <a:ea typeface="DejaVu Sans"/>
              </a:rPr>
              <a:t>Финансовое управление администрации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90" name="Прямоугольник 275"/>
          <p:cNvSpPr/>
          <p:nvPr/>
        </p:nvSpPr>
        <p:spPr>
          <a:xfrm>
            <a:off x="736560" y="4164840"/>
            <a:ext cx="329148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dk1"/>
                </a:solidFill>
                <a:latin typeface="Calibri"/>
                <a:ea typeface="DejaVu Sans"/>
              </a:rPr>
              <a:t>СУБСИДИЯ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91" name="Прямоугольник 276"/>
          <p:cNvSpPr/>
          <p:nvPr/>
        </p:nvSpPr>
        <p:spPr>
          <a:xfrm>
            <a:off x="4054320" y="4844520"/>
            <a:ext cx="7297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ru-RU" sz="700" spc="-1" strike="noStrike">
                <a:solidFill>
                  <a:schemeClr val="dk1"/>
                </a:solidFill>
                <a:latin typeface="Calibri"/>
                <a:ea typeface="DejaVu Sans"/>
              </a:rPr>
              <a:t>узнать больше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92" name="Скругленный прямоугольник 290"/>
          <p:cNvSpPr/>
          <p:nvPr/>
        </p:nvSpPr>
        <p:spPr>
          <a:xfrm>
            <a:off x="4092480" y="4224240"/>
            <a:ext cx="644760" cy="638640"/>
          </a:xfrm>
          <a:prstGeom prst="roundRect">
            <a:avLst>
              <a:gd name="adj" fmla="val 0"/>
            </a:avLst>
          </a:prstGeom>
          <a:noFill/>
          <a:ln w="12600">
            <a:solidFill>
              <a:srgbClr val="d1d1d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293" name="Picture 6" descr=""/>
          <p:cNvPicPr/>
          <p:nvPr/>
        </p:nvPicPr>
        <p:blipFill>
          <a:blip r:embed="rId6"/>
          <a:stretch/>
        </p:blipFill>
        <p:spPr>
          <a:xfrm>
            <a:off x="4097160" y="4239360"/>
            <a:ext cx="635400" cy="63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Скругленный прямоугольник 72"/>
          <p:cNvSpPr/>
          <p:nvPr/>
        </p:nvSpPr>
        <p:spPr>
          <a:xfrm>
            <a:off x="627120" y="3919680"/>
            <a:ext cx="3468240" cy="2385360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95" name="TextBox 2"/>
          <p:cNvSpPr/>
          <p:nvPr/>
        </p:nvSpPr>
        <p:spPr>
          <a:xfrm>
            <a:off x="627120" y="550080"/>
            <a:ext cx="915804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ПРЕДЛОЖЕНИЯ ПО КОРРЕКТИРОВКЕ МЕР ФИНАНСОВОЙ </a:t>
            </a:r>
            <a:br>
              <a:rPr sz="1500"/>
            </a:b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И ОРГАНИЗАЦИОННОЙ ПОДДЕРЖКИ ПРОЕКТОВ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96" name="Скругленный прямоугольник 1"/>
          <p:cNvSpPr/>
          <p:nvPr/>
        </p:nvSpPr>
        <p:spPr>
          <a:xfrm>
            <a:off x="627120" y="163800"/>
            <a:ext cx="18972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предложения по корректировке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97" name="PlaceHolder 1"/>
          <p:cNvSpPr>
            <a:spLocks noGrp="1"/>
          </p:cNvSpPr>
          <p:nvPr>
            <p:ph type="sldNum" idx="41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B1CB01E-8431-4E99-980C-C92CBB30EA70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8" name="Скругленный прямоугольник 67"/>
          <p:cNvSpPr/>
          <p:nvPr/>
        </p:nvSpPr>
        <p:spPr>
          <a:xfrm>
            <a:off x="3522960" y="1401480"/>
            <a:ext cx="2152080" cy="2404440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99" name="Скругленный прямоугольник 68"/>
          <p:cNvSpPr/>
          <p:nvPr/>
        </p:nvSpPr>
        <p:spPr>
          <a:xfrm>
            <a:off x="627120" y="1401480"/>
            <a:ext cx="2777760" cy="2404440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00" name="Скругленный прямоугольник 69"/>
          <p:cNvSpPr/>
          <p:nvPr/>
        </p:nvSpPr>
        <p:spPr>
          <a:xfrm>
            <a:off x="5795640" y="1401480"/>
            <a:ext cx="3989520" cy="2404440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01" name="Скругленный прямоугольник 73"/>
          <p:cNvSpPr/>
          <p:nvPr/>
        </p:nvSpPr>
        <p:spPr>
          <a:xfrm>
            <a:off x="4220640" y="3919680"/>
            <a:ext cx="2723760" cy="2385360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02" name="Скругленный прямоугольник 74"/>
          <p:cNvSpPr/>
          <p:nvPr/>
        </p:nvSpPr>
        <p:spPr>
          <a:xfrm>
            <a:off x="7061400" y="3919680"/>
            <a:ext cx="2723760" cy="2385360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03" name="TextBox 75"/>
          <p:cNvSpPr/>
          <p:nvPr/>
        </p:nvSpPr>
        <p:spPr>
          <a:xfrm>
            <a:off x="853200" y="1584360"/>
            <a:ext cx="1738440" cy="83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АКТИВНАЯ ИНФОРМАЦИОННАЯ       И КОНСУЛЬТАЦИОННАЯ ПОДДЕРЖКА ПРЕДПРИНИМАТЕЛЕЙ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04" name="TextBox 76"/>
          <p:cNvSpPr/>
          <p:nvPr/>
        </p:nvSpPr>
        <p:spPr>
          <a:xfrm>
            <a:off x="3762720" y="1584360"/>
            <a:ext cx="1414440" cy="13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УМЕНЬШЕНИЕ КОЛИЧЕСТВА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И СРОКОВ ПРОЦЕДУР,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НЕОБХОДИМЫХ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ДЛЯ ПОЛУЧЕНИЯ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ИНВЕСТИЦИОННОЙ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ПЛОЩАДКИ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05" name="TextBox 77"/>
          <p:cNvSpPr/>
          <p:nvPr/>
        </p:nvSpPr>
        <p:spPr>
          <a:xfrm>
            <a:off x="853200" y="4128480"/>
            <a:ext cx="1738440" cy="10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УМЕНЬШЕНИЕ КОЛИЧЕСТВА БЮРОКРАТИЧЕСКИХ ПРОЦЕДУР                         ДЛЯ ПОЛУЧЕНИЯ МЕР ПОДДЕРЖКИ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06" name="TextBox 80"/>
          <p:cNvSpPr/>
          <p:nvPr/>
        </p:nvSpPr>
        <p:spPr>
          <a:xfrm>
            <a:off x="4462560" y="4135680"/>
            <a:ext cx="1645200" cy="83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ПЕРЕНОС ПРОЦЕДУР    В ЭЛЕКТРОННЫЙ ВИД ДЛЯ СОКРАЩЕНИЯ ВРЕМЕННЫХ ИЗДЕРЖЕК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07" name="TextBox 81"/>
          <p:cNvSpPr/>
          <p:nvPr/>
        </p:nvSpPr>
        <p:spPr>
          <a:xfrm>
            <a:off x="6027120" y="1576800"/>
            <a:ext cx="1861200" cy="10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СОЗДАНИЕ ПРОЕКТНОГО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ОФИСА, КОТОРЫЙ БУДЕТ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ЗАНИМАТЬСЯ ОЦЕНКОЙ И ПРОРАБОТКОЙ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ИНВЕСТИЦИОННЫХ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ПРОЕКТОВ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08" name="TextBox 82"/>
          <p:cNvSpPr/>
          <p:nvPr/>
        </p:nvSpPr>
        <p:spPr>
          <a:xfrm>
            <a:off x="7287840" y="4135680"/>
            <a:ext cx="167004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СНИЖЕНИЕ НАЛОГОВЫХ СТАВОК ДЛЯ МСП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09" name="Рисунок 112" descr="Пузырь с сообщением чата со сплошной заливкой"/>
          <p:cNvPicPr/>
          <p:nvPr/>
        </p:nvPicPr>
        <p:blipFill>
          <a:blip r:embed="rId1"/>
          <a:stretch/>
        </p:blipFill>
        <p:spPr>
          <a:xfrm>
            <a:off x="2895120" y="15541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10" name="Рисунок 113" descr="Включенный свет со сплошной заливкой"/>
          <p:cNvPicPr/>
          <p:nvPr/>
        </p:nvPicPr>
        <p:blipFill>
          <a:blip r:embed="rId2"/>
          <a:stretch/>
        </p:blipFill>
        <p:spPr>
          <a:xfrm>
            <a:off x="9243720" y="15541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11" name="Рисунок 114" descr="Пользовательский интерфейс и взаимодействие с пользователем со сплошной заливкой"/>
          <p:cNvPicPr/>
          <p:nvPr/>
        </p:nvPicPr>
        <p:blipFill>
          <a:blip r:embed="rId3"/>
          <a:stretch/>
        </p:blipFill>
        <p:spPr>
          <a:xfrm>
            <a:off x="6391800" y="40953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12" name="Рисунок 119" descr="Секундомер 25% со сплошной заливкой"/>
          <p:cNvPicPr/>
          <p:nvPr/>
        </p:nvPicPr>
        <p:blipFill>
          <a:blip r:embed="rId4"/>
          <a:stretch/>
        </p:blipFill>
        <p:spPr>
          <a:xfrm>
            <a:off x="3580560" y="40953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13" name="Рисунок 121" descr="Секундомер 25% со сплошной заливкой"/>
          <p:cNvPicPr/>
          <p:nvPr/>
        </p:nvPicPr>
        <p:blipFill>
          <a:blip r:embed="rId5"/>
          <a:stretch/>
        </p:blipFill>
        <p:spPr>
          <a:xfrm>
            <a:off x="5180040" y="15541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14" name="Рисунок 124" descr="Диаграмма с тенденцией спада со сплошной заливкой"/>
          <p:cNvPicPr/>
          <p:nvPr/>
        </p:nvPicPr>
        <p:blipFill>
          <a:blip r:embed="rId6"/>
          <a:stretch/>
        </p:blipFill>
        <p:spPr>
          <a:xfrm>
            <a:off x="9280800" y="40856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1315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Рисунок 66" descr="Презентация с организационной диаграммой со сплошной заливкой"/>
          <p:cNvPicPr/>
          <p:nvPr/>
        </p:nvPicPr>
        <p:blipFill>
          <a:blip r:embed="rId1"/>
          <a:stretch/>
        </p:blipFill>
        <p:spPr>
          <a:xfrm>
            <a:off x="776520" y="250200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17" name="Рисунок 64" descr="Магнит со сплошной заливкой"/>
          <p:cNvPicPr/>
          <p:nvPr/>
        </p:nvPicPr>
        <p:blipFill>
          <a:blip r:embed="rId2"/>
          <a:stretch/>
        </p:blipFill>
        <p:spPr>
          <a:xfrm>
            <a:off x="5427000" y="25167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18" name="Рисунок 52" descr="Производство со сплошной заливкой"/>
          <p:cNvPicPr/>
          <p:nvPr/>
        </p:nvPicPr>
        <p:blipFill>
          <a:blip r:embed="rId3"/>
          <a:stretch/>
        </p:blipFill>
        <p:spPr>
          <a:xfrm>
            <a:off x="776520" y="50583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19" name="Рисунок 55" descr="Портфель со сплошной заливкой"/>
          <p:cNvPicPr/>
          <p:nvPr/>
        </p:nvPicPr>
        <p:blipFill>
          <a:blip r:embed="rId4"/>
          <a:stretch/>
        </p:blipFill>
        <p:spPr>
          <a:xfrm>
            <a:off x="776520" y="31298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20" name="Рисунок 59" descr="Включенный свет со сплошной заливкой"/>
          <p:cNvPicPr/>
          <p:nvPr/>
        </p:nvPicPr>
        <p:blipFill>
          <a:blip r:embed="rId5"/>
          <a:stretch/>
        </p:blipFill>
        <p:spPr>
          <a:xfrm>
            <a:off x="2890080" y="25070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1321" name="Скругленный прямоугольник 38"/>
          <p:cNvSpPr/>
          <p:nvPr/>
        </p:nvSpPr>
        <p:spPr>
          <a:xfrm>
            <a:off x="641160" y="2269800"/>
            <a:ext cx="4495320" cy="1480680"/>
          </a:xfrm>
          <a:prstGeom prst="roundRect">
            <a:avLst>
              <a:gd name="adj" fmla="val 1668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22" name="Скругленный прямоугольник 39"/>
          <p:cNvSpPr/>
          <p:nvPr/>
        </p:nvSpPr>
        <p:spPr>
          <a:xfrm>
            <a:off x="641160" y="1376640"/>
            <a:ext cx="4495320" cy="772920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ЭФФЕКТИВНАЯ РАБОТА С ИНВЕСТОРАМИ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23" name="Скругленный прямоугольник 16"/>
          <p:cNvSpPr/>
          <p:nvPr/>
        </p:nvSpPr>
        <p:spPr>
          <a:xfrm>
            <a:off x="627120" y="4824720"/>
            <a:ext cx="4495320" cy="1480680"/>
          </a:xfrm>
          <a:prstGeom prst="roundRect">
            <a:avLst>
              <a:gd name="adj" fmla="val 1668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24" name="Скругленный прямоугольник 12"/>
          <p:cNvSpPr/>
          <p:nvPr/>
        </p:nvSpPr>
        <p:spPr>
          <a:xfrm>
            <a:off x="627120" y="3931920"/>
            <a:ext cx="4495320" cy="772920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ЭФФЕКТИВНАЯ РАБОТА С ИНВЕСТОРАМИ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25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ОБРАЗ БУДУЩЕГО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26" name="Скругленный прямоугольник 1"/>
          <p:cNvSpPr/>
          <p:nvPr/>
        </p:nvSpPr>
        <p:spPr>
          <a:xfrm>
            <a:off x="627120" y="163800"/>
            <a:ext cx="10749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образ будущего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27" name="PlaceHolder 1"/>
          <p:cNvSpPr>
            <a:spLocks noGrp="1"/>
          </p:cNvSpPr>
          <p:nvPr>
            <p:ph type="sldNum" idx="42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090869D-002F-443E-876C-5A7167B4BF1F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8" name="Скругленный прямоугольник 42"/>
          <p:cNvSpPr/>
          <p:nvPr/>
        </p:nvSpPr>
        <p:spPr>
          <a:xfrm>
            <a:off x="5299920" y="1376640"/>
            <a:ext cx="4495320" cy="772920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СОЦИАЛЬНАЯ ИНФРАСТРУКТУРА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29" name="Скругленный прямоугольник 45"/>
          <p:cNvSpPr/>
          <p:nvPr/>
        </p:nvSpPr>
        <p:spPr>
          <a:xfrm>
            <a:off x="5286240" y="4824720"/>
            <a:ext cx="4495320" cy="1480680"/>
          </a:xfrm>
          <a:prstGeom prst="roundRect">
            <a:avLst>
              <a:gd name="adj" fmla="val 1668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30" name="Скругленный прямоугольник 46"/>
          <p:cNvSpPr/>
          <p:nvPr/>
        </p:nvSpPr>
        <p:spPr>
          <a:xfrm>
            <a:off x="5286240" y="3931920"/>
            <a:ext cx="4495320" cy="772920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ИНВЕСТИЦИОННАЯ ДЕЯТЕЛЬНОСТЬ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1" name="TextBox 58"/>
          <p:cNvSpPr/>
          <p:nvPr/>
        </p:nvSpPr>
        <p:spPr>
          <a:xfrm>
            <a:off x="1201320" y="2517840"/>
            <a:ext cx="167652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создана дорожная карта         по работе с инвесторами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2" name="TextBox 71"/>
          <p:cNvSpPr/>
          <p:nvPr/>
        </p:nvSpPr>
        <p:spPr>
          <a:xfrm>
            <a:off x="1201320" y="3133080"/>
            <a:ext cx="167652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100% компаний знакомы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 инвестиционным уполномоченным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3" name="TextBox 3"/>
          <p:cNvSpPr/>
          <p:nvPr/>
        </p:nvSpPr>
        <p:spPr>
          <a:xfrm>
            <a:off x="3321000" y="2520000"/>
            <a:ext cx="167652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создан проектный офис, осуществляющий поддержку инвесторов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4" name="TextBox 4"/>
          <p:cNvSpPr/>
          <p:nvPr/>
        </p:nvSpPr>
        <p:spPr>
          <a:xfrm>
            <a:off x="3321000" y="3135240"/>
            <a:ext cx="167652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каждая вторая компания реализует инвестиционные проекты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5" name="Скругленный прямоугольник 10"/>
          <p:cNvSpPr/>
          <p:nvPr/>
        </p:nvSpPr>
        <p:spPr>
          <a:xfrm>
            <a:off x="5299920" y="2279520"/>
            <a:ext cx="4495320" cy="1480680"/>
          </a:xfrm>
          <a:prstGeom prst="roundRect">
            <a:avLst>
              <a:gd name="adj" fmla="val 1668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36" name="TextBox 11"/>
          <p:cNvSpPr/>
          <p:nvPr/>
        </p:nvSpPr>
        <p:spPr>
          <a:xfrm>
            <a:off x="5860440" y="2527560"/>
            <a:ext cx="167652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созданы новые точки притяжения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7" name="TextBox 13"/>
          <p:cNvSpPr/>
          <p:nvPr/>
        </p:nvSpPr>
        <p:spPr>
          <a:xfrm>
            <a:off x="5860440" y="3142800"/>
            <a:ext cx="167652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проведён ремонт коммунальных сетей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8" name="TextBox 17"/>
          <p:cNvSpPr/>
          <p:nvPr/>
        </p:nvSpPr>
        <p:spPr>
          <a:xfrm>
            <a:off x="7980120" y="2529720"/>
            <a:ext cx="1676520" cy="68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улучшена работа учреждений здравоохранения                       и сокращено число жалоб        от населения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9" name="TextBox 24"/>
          <p:cNvSpPr/>
          <p:nvPr/>
        </p:nvSpPr>
        <p:spPr>
          <a:xfrm>
            <a:off x="1200600" y="5073120"/>
            <a:ext cx="167652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Построен завод по переработке отходов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40" name="TextBox 33"/>
          <p:cNvSpPr/>
          <p:nvPr/>
        </p:nvSpPr>
        <p:spPr>
          <a:xfrm>
            <a:off x="5847480" y="5069160"/>
            <a:ext cx="1676520" cy="55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реализованы инвестиционные проекты </a:t>
            </a:r>
            <a:br>
              <a:rPr sz="900"/>
            </a:b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на предлагаемых инвестиционных площадках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41" name="Рисунок 53" descr="Указатель со сплошной заливкой"/>
          <p:cNvPicPr/>
          <p:nvPr/>
        </p:nvPicPr>
        <p:blipFill>
          <a:blip r:embed="rId6"/>
          <a:stretch/>
        </p:blipFill>
        <p:spPr>
          <a:xfrm>
            <a:off x="5419800" y="50583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42" name="Рисунок 54" descr="Монеты со сплошной заливкой"/>
          <p:cNvPicPr/>
          <p:nvPr/>
        </p:nvPicPr>
        <p:blipFill>
          <a:blip r:embed="rId7"/>
          <a:stretch/>
        </p:blipFill>
        <p:spPr>
          <a:xfrm>
            <a:off x="2885760" y="31460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43" name="Рисунок 62" descr="Больница со сплошной заливкой"/>
          <p:cNvPicPr/>
          <p:nvPr/>
        </p:nvPicPr>
        <p:blipFill>
          <a:blip r:embed="rId8"/>
          <a:stretch/>
        </p:blipFill>
        <p:spPr>
          <a:xfrm>
            <a:off x="7539480" y="25167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344" name="Рисунок 57" descr="Схема с ветвлением со сплошной заливкой"/>
          <p:cNvPicPr/>
          <p:nvPr/>
        </p:nvPicPr>
        <p:blipFill>
          <a:blip r:embed="rId9"/>
          <a:stretch/>
        </p:blipFill>
        <p:spPr>
          <a:xfrm>
            <a:off x="5429520" y="31460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1345" name="TextBox 5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КОНТАКТЫ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47" name="Скругленный прямоугольник 1"/>
          <p:cNvSpPr/>
          <p:nvPr/>
        </p:nvSpPr>
        <p:spPr>
          <a:xfrm>
            <a:off x="627120" y="163800"/>
            <a:ext cx="7545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контакты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48" name="PlaceHolder 1"/>
          <p:cNvSpPr>
            <a:spLocks noGrp="1"/>
          </p:cNvSpPr>
          <p:nvPr>
            <p:ph type="sldNum" idx="43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53D0829-65B1-4348-8543-D874FC95F7AD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49" name="TextBox 3"/>
          <p:cNvSpPr/>
          <p:nvPr/>
        </p:nvSpPr>
        <p:spPr>
          <a:xfrm>
            <a:off x="627120" y="6607440"/>
            <a:ext cx="731520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50" name="Скругленный прямоугольник 84"/>
          <p:cNvSpPr/>
          <p:nvPr/>
        </p:nvSpPr>
        <p:spPr>
          <a:xfrm>
            <a:off x="5207400" y="1429200"/>
            <a:ext cx="4495320" cy="1527480"/>
          </a:xfrm>
          <a:prstGeom prst="roundRect">
            <a:avLst>
              <a:gd name="adj" fmla="val 1539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51" name="TextBox 85"/>
          <p:cNvSpPr/>
          <p:nvPr/>
        </p:nvSpPr>
        <p:spPr>
          <a:xfrm>
            <a:off x="5535720" y="1668600"/>
            <a:ext cx="33652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ИНВЕСТИЦИОННЫЙ УПОЛНОМОЧЕННЫЙ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52" name="Рисунок 86" descr="Телефонная трубка со сплошной заливкой"/>
          <p:cNvPicPr/>
          <p:nvPr/>
        </p:nvPicPr>
        <p:blipFill>
          <a:blip r:embed="rId1"/>
          <a:stretch/>
        </p:blipFill>
        <p:spPr>
          <a:xfrm>
            <a:off x="7810920" y="226368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53" name="Рисунок 87" descr="Конверт со сплошной заливкой"/>
          <p:cNvPicPr/>
          <p:nvPr/>
        </p:nvPicPr>
        <p:blipFill>
          <a:blip r:embed="rId2"/>
          <a:stretch/>
        </p:blipFill>
        <p:spPr>
          <a:xfrm>
            <a:off x="7810920" y="254844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354" name="TextBox 88"/>
          <p:cNvSpPr/>
          <p:nvPr/>
        </p:nvSpPr>
        <p:spPr>
          <a:xfrm>
            <a:off x="5534640" y="2007000"/>
            <a:ext cx="220464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ЗЕМЦОВА ТАТЬЯНА АМИРОВНА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55" name="TextBox 89"/>
          <p:cNvSpPr/>
          <p:nvPr/>
        </p:nvSpPr>
        <p:spPr>
          <a:xfrm>
            <a:off x="8156520" y="228456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+7 (41535) 3-18-52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56" name="TextBox 90"/>
          <p:cNvSpPr/>
          <p:nvPr/>
        </p:nvSpPr>
        <p:spPr>
          <a:xfrm>
            <a:off x="8156520" y="2575080"/>
            <a:ext cx="15829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900" spc="-1" strike="noStrike">
                <a:solidFill>
                  <a:srgbClr val="4756a0"/>
                </a:solidFill>
                <a:latin typeface="Arial"/>
                <a:ea typeface="DejaVu Sans"/>
              </a:rPr>
              <a:t>avgo@viladm.ru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57" name="Скругленный прямоугольник 91"/>
          <p:cNvSpPr/>
          <p:nvPr/>
        </p:nvSpPr>
        <p:spPr>
          <a:xfrm>
            <a:off x="627120" y="1429200"/>
            <a:ext cx="4495320" cy="152748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58" name="TextBox 92"/>
          <p:cNvSpPr/>
          <p:nvPr/>
        </p:nvSpPr>
        <p:spPr>
          <a:xfrm>
            <a:off x="873000" y="1668600"/>
            <a:ext cx="305892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КОРПОРАЦИЯ РАЗВИТИЯ </a:t>
            </a:r>
            <a:br>
              <a:rPr sz="1100"/>
            </a:b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КАМЧАТСКОГО КРАЯ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59" name="Скругленный прямоугольник 93"/>
          <p:cNvSpPr/>
          <p:nvPr/>
        </p:nvSpPr>
        <p:spPr>
          <a:xfrm>
            <a:off x="627120" y="3167640"/>
            <a:ext cx="4495320" cy="152748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60" name="Скругленный прямоугольник 94"/>
          <p:cNvSpPr/>
          <p:nvPr/>
        </p:nvSpPr>
        <p:spPr>
          <a:xfrm>
            <a:off x="5207400" y="3153240"/>
            <a:ext cx="4495320" cy="152748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361" name="Рисунок 95" descr="Маркер со сплошной заливкой"/>
          <p:cNvPicPr/>
          <p:nvPr/>
        </p:nvPicPr>
        <p:blipFill>
          <a:blip r:embed="rId3"/>
          <a:stretch/>
        </p:blipFill>
        <p:spPr>
          <a:xfrm>
            <a:off x="873000" y="226368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62" name="Рисунок 96" descr="Телефонная трубка со сплошной заливкой"/>
          <p:cNvPicPr/>
          <p:nvPr/>
        </p:nvPicPr>
        <p:blipFill>
          <a:blip r:embed="rId4"/>
          <a:stretch/>
        </p:blipFill>
        <p:spPr>
          <a:xfrm>
            <a:off x="3148200" y="226368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63" name="Рисунок 97" descr="Конверт со сплошной заливкой"/>
          <p:cNvPicPr/>
          <p:nvPr/>
        </p:nvPicPr>
        <p:blipFill>
          <a:blip r:embed="rId5"/>
          <a:stretch/>
        </p:blipFill>
        <p:spPr>
          <a:xfrm>
            <a:off x="3148200" y="254844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364" name="TextBox 98"/>
          <p:cNvSpPr/>
          <p:nvPr/>
        </p:nvSpPr>
        <p:spPr>
          <a:xfrm>
            <a:off x="1156680" y="2284560"/>
            <a:ext cx="1808280" cy="55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683031, Камчатский край, </a:t>
            </a:r>
            <a:br>
              <a:rPr sz="9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г. Петропавловск-Камчатский, пр. Карла Маркса, 23, оф. 202 (БЦ «Атом»)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65" name="TextBox 99"/>
          <p:cNvSpPr/>
          <p:nvPr/>
        </p:nvSpPr>
        <p:spPr>
          <a:xfrm>
            <a:off x="3493800" y="228456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+7 (4152) 201-577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66" name="TextBox 100"/>
          <p:cNvSpPr/>
          <p:nvPr/>
        </p:nvSpPr>
        <p:spPr>
          <a:xfrm>
            <a:off x="3493800" y="257508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900" spc="-1" strike="noStrike">
                <a:solidFill>
                  <a:schemeClr val="lt1"/>
                </a:solidFill>
                <a:latin typeface="Arial"/>
                <a:ea typeface="DejaVu Sans"/>
              </a:rPr>
              <a:t>office@krkk.pro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67" name="TextBox 105"/>
          <p:cNvSpPr/>
          <p:nvPr/>
        </p:nvSpPr>
        <p:spPr>
          <a:xfrm>
            <a:off x="5498280" y="3398760"/>
            <a:ext cx="319464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АДМИНИСТРАЦИЯ</a:t>
            </a:r>
            <a:r>
              <a:rPr b="1" lang="en-US" sz="1100" spc="-1" strike="noStrike">
                <a:solidFill>
                  <a:schemeClr val="lt1"/>
                </a:solidFill>
                <a:latin typeface="Arial"/>
                <a:ea typeface="DejaVu Sans"/>
              </a:rPr>
              <a:t> </a:t>
            </a: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ВИЛЮЧИНСКОГО </a:t>
            </a:r>
            <a:br>
              <a:rPr sz="1100"/>
            </a:b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ГОРОДСКОГО ОКРУГА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68" name="TextBox 106"/>
          <p:cNvSpPr/>
          <p:nvPr/>
        </p:nvSpPr>
        <p:spPr>
          <a:xfrm>
            <a:off x="873000" y="3398760"/>
            <a:ext cx="375228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КАМЧАТСКИЙ ЦЕНТР ПОДДЕРЖКИ ПРЕДПРИНИМАТЕЛЬСТВА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69" name="TextBox 107"/>
          <p:cNvSpPr/>
          <p:nvPr/>
        </p:nvSpPr>
        <p:spPr>
          <a:xfrm>
            <a:off x="5534640" y="2215080"/>
            <a:ext cx="209304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Первый заместитель главы администрации Вилючинского городского округа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70" name="Рисунок 110" descr="Маркер со сплошной заливкой"/>
          <p:cNvPicPr/>
          <p:nvPr/>
        </p:nvPicPr>
        <p:blipFill>
          <a:blip r:embed="rId6"/>
          <a:stretch/>
        </p:blipFill>
        <p:spPr>
          <a:xfrm>
            <a:off x="5461200" y="386460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71" name="Рисунок 111" descr="Телефонная трубка со сплошной заливкой"/>
          <p:cNvPicPr/>
          <p:nvPr/>
        </p:nvPicPr>
        <p:blipFill>
          <a:blip r:embed="rId7"/>
          <a:stretch/>
        </p:blipFill>
        <p:spPr>
          <a:xfrm>
            <a:off x="7854840" y="384552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72" name="Рисунок 112" descr="Конверт со сплошной заливкой"/>
          <p:cNvPicPr/>
          <p:nvPr/>
        </p:nvPicPr>
        <p:blipFill>
          <a:blip r:embed="rId8"/>
          <a:stretch/>
        </p:blipFill>
        <p:spPr>
          <a:xfrm>
            <a:off x="7854840" y="419220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373" name="TextBox 113"/>
          <p:cNvSpPr/>
          <p:nvPr/>
        </p:nvSpPr>
        <p:spPr>
          <a:xfrm>
            <a:off x="5727960" y="3927240"/>
            <a:ext cx="180828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684090, Камчатский край, </a:t>
            </a:r>
            <a:br>
              <a:rPr sz="9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г. Вилючинск, ул. Победы, д. 1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74" name="TextBox 114"/>
          <p:cNvSpPr/>
          <p:nvPr/>
        </p:nvSpPr>
        <p:spPr>
          <a:xfrm>
            <a:off x="8156520" y="388692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+ 7 (41535) 3-18-63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75" name="TextBox 115"/>
          <p:cNvSpPr/>
          <p:nvPr/>
        </p:nvSpPr>
        <p:spPr>
          <a:xfrm>
            <a:off x="8192160" y="421704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900" spc="-1" strike="noStrike">
                <a:solidFill>
                  <a:schemeClr val="lt1"/>
                </a:solidFill>
                <a:latin typeface="Arial"/>
                <a:ea typeface="DejaVu Sans"/>
              </a:rPr>
              <a:t>avgo@viladm.ru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76" name="Рисунок 116" descr="Маркер со сплошной заливкой"/>
          <p:cNvPicPr/>
          <p:nvPr/>
        </p:nvPicPr>
        <p:blipFill>
          <a:blip r:embed="rId9"/>
          <a:stretch/>
        </p:blipFill>
        <p:spPr>
          <a:xfrm>
            <a:off x="873000" y="386460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77" name="Рисунок 117" descr="Телефонная трубка со сплошной заливкой"/>
          <p:cNvPicPr/>
          <p:nvPr/>
        </p:nvPicPr>
        <p:blipFill>
          <a:blip r:embed="rId10"/>
          <a:stretch/>
        </p:blipFill>
        <p:spPr>
          <a:xfrm>
            <a:off x="3151800" y="391464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78" name="Рисунок 118" descr="Конверт со сплошной заливкой"/>
          <p:cNvPicPr/>
          <p:nvPr/>
        </p:nvPicPr>
        <p:blipFill>
          <a:blip r:embed="rId11"/>
          <a:stretch/>
        </p:blipFill>
        <p:spPr>
          <a:xfrm>
            <a:off x="3163680" y="426528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379" name="TextBox 119"/>
          <p:cNvSpPr/>
          <p:nvPr/>
        </p:nvSpPr>
        <p:spPr>
          <a:xfrm>
            <a:off x="1082880" y="3927240"/>
            <a:ext cx="180828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683031, Камчатский край, </a:t>
            </a:r>
            <a:br>
              <a:rPr sz="9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г. Петропавловск-Камчатский, пр. Карла Маркса д. 23 оф. 506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80" name="TextBox 120"/>
          <p:cNvSpPr/>
          <p:nvPr/>
        </p:nvSpPr>
        <p:spPr>
          <a:xfrm>
            <a:off x="3493800" y="393552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+ 7 (4152) 202-800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81" name="TextBox 121"/>
          <p:cNvSpPr/>
          <p:nvPr/>
        </p:nvSpPr>
        <p:spPr>
          <a:xfrm>
            <a:off x="3493800" y="428616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900" spc="-1" strike="noStrike">
                <a:solidFill>
                  <a:schemeClr val="lt1"/>
                </a:solidFill>
                <a:latin typeface="Arial"/>
                <a:ea typeface="DejaVu Sans"/>
              </a:rPr>
              <a:t>info@mb41.ru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11" descr=""/>
          <p:cNvPicPr/>
          <p:nvPr/>
        </p:nvPicPr>
        <p:blipFill>
          <a:blip r:embed="rId1"/>
          <a:stretch/>
        </p:blipFill>
        <p:spPr>
          <a:xfrm>
            <a:off x="5821920" y="1191240"/>
            <a:ext cx="3883680" cy="4160160"/>
          </a:xfrm>
          <a:prstGeom prst="rect">
            <a:avLst/>
          </a:prstGeom>
          <a:ln w="0">
            <a:noFill/>
          </a:ln>
        </p:spPr>
      </p:pic>
      <p:sp>
        <p:nvSpPr>
          <p:cNvPr id="74" name="Скругленный прямоугольник 1"/>
          <p:cNvSpPr/>
          <p:nvPr/>
        </p:nvSpPr>
        <p:spPr>
          <a:xfrm>
            <a:off x="627120" y="163800"/>
            <a:ext cx="143028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общая характеристика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5" name="PlaceHolder 1"/>
          <p:cNvSpPr>
            <a:spLocks noGrp="1"/>
          </p:cNvSpPr>
          <p:nvPr>
            <p:ph type="sldNum" idx="9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FE80DC2-5A2F-4BDC-AD63-B2EBA163BD2D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Скругленный прямоугольник 7"/>
          <p:cNvSpPr/>
          <p:nvPr/>
        </p:nvSpPr>
        <p:spPr>
          <a:xfrm>
            <a:off x="3158280" y="1401480"/>
            <a:ext cx="2466360" cy="942840"/>
          </a:xfrm>
          <a:prstGeom prst="roundRect">
            <a:avLst>
              <a:gd name="adj" fmla="val 25094"/>
            </a:avLst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7" name="Скругленный прямоугольник 14"/>
          <p:cNvSpPr/>
          <p:nvPr/>
        </p:nvSpPr>
        <p:spPr>
          <a:xfrm>
            <a:off x="582840" y="1485360"/>
            <a:ext cx="2437560" cy="1784880"/>
          </a:xfrm>
          <a:prstGeom prst="roundRect">
            <a:avLst>
              <a:gd name="adj" fmla="val 24466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8" name="Скругленный прямоугольник 16"/>
          <p:cNvSpPr/>
          <p:nvPr/>
        </p:nvSpPr>
        <p:spPr>
          <a:xfrm>
            <a:off x="3173040" y="1458000"/>
            <a:ext cx="2466360" cy="942840"/>
          </a:xfrm>
          <a:prstGeom prst="roundRect">
            <a:avLst>
              <a:gd name="adj" fmla="val 25094"/>
            </a:avLst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9" name="TextBox 20"/>
          <p:cNvSpPr/>
          <p:nvPr/>
        </p:nvSpPr>
        <p:spPr>
          <a:xfrm>
            <a:off x="627120" y="5246280"/>
            <a:ext cx="414612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транспортная доступность городского округа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0" name="Скругленный прямоугольник 21"/>
          <p:cNvSpPr/>
          <p:nvPr/>
        </p:nvSpPr>
        <p:spPr>
          <a:xfrm>
            <a:off x="552240" y="5488920"/>
            <a:ext cx="1599480" cy="94284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1" name="Скругленный прямоугольник 26"/>
          <p:cNvSpPr/>
          <p:nvPr/>
        </p:nvSpPr>
        <p:spPr>
          <a:xfrm>
            <a:off x="2319840" y="5488920"/>
            <a:ext cx="1599480" cy="94284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" name="Скругленный прямоугольник 27"/>
          <p:cNvSpPr/>
          <p:nvPr/>
        </p:nvSpPr>
        <p:spPr>
          <a:xfrm>
            <a:off x="582840" y="3395160"/>
            <a:ext cx="5002920" cy="1751760"/>
          </a:xfrm>
          <a:prstGeom prst="roundRect">
            <a:avLst>
              <a:gd name="adj" fmla="val 24466"/>
            </a:avLst>
          </a:prstGeom>
          <a:solidFill>
            <a:schemeClr val="accent1">
              <a:lumMod val="20000"/>
              <a:lumOff val="80000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3" name="TextBox 31"/>
          <p:cNvSpPr/>
          <p:nvPr/>
        </p:nvSpPr>
        <p:spPr>
          <a:xfrm>
            <a:off x="3301920" y="1620360"/>
            <a:ext cx="127080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градообразующий объект – </a:t>
            </a:r>
            <a:br>
              <a:rPr sz="1100"/>
            </a:b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объект МО РФ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4" name="Рисунок 33" descr="Пользователь со сплошной заливкой"/>
          <p:cNvPicPr/>
          <p:nvPr/>
        </p:nvPicPr>
        <p:blipFill>
          <a:blip r:embed="rId2"/>
          <a:stretch/>
        </p:blipFill>
        <p:spPr>
          <a:xfrm>
            <a:off x="4411800" y="2572920"/>
            <a:ext cx="291960" cy="291960"/>
          </a:xfrm>
          <a:prstGeom prst="rect">
            <a:avLst/>
          </a:prstGeom>
          <a:ln w="0">
            <a:noFill/>
          </a:ln>
        </p:spPr>
      </p:pic>
      <p:sp>
        <p:nvSpPr>
          <p:cNvPr id="85" name="Скругленный прямоугольник 40"/>
          <p:cNvSpPr/>
          <p:nvPr/>
        </p:nvSpPr>
        <p:spPr>
          <a:xfrm>
            <a:off x="3173040" y="1491480"/>
            <a:ext cx="1660320" cy="842760"/>
          </a:xfrm>
          <a:prstGeom prst="roundRect">
            <a:avLst>
              <a:gd name="adj" fmla="val 25094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6" name="TextBox 41"/>
          <p:cNvSpPr/>
          <p:nvPr/>
        </p:nvSpPr>
        <p:spPr>
          <a:xfrm>
            <a:off x="781200" y="1644480"/>
            <a:ext cx="66312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400" spc="-1" strike="noStrike">
                <a:solidFill>
                  <a:srgbClr val="4756a0"/>
                </a:solidFill>
                <a:latin typeface="Arial"/>
                <a:ea typeface="DejaVu Sans"/>
              </a:rPr>
              <a:t>341,24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7" name="TextBox 42"/>
          <p:cNvSpPr/>
          <p:nvPr/>
        </p:nvSpPr>
        <p:spPr>
          <a:xfrm>
            <a:off x="1381320" y="1690920"/>
            <a:ext cx="26460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км²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8" name="TextBox 43"/>
          <p:cNvSpPr/>
          <p:nvPr/>
        </p:nvSpPr>
        <p:spPr>
          <a:xfrm>
            <a:off x="1747080" y="1713960"/>
            <a:ext cx="83160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площадь ГО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" name="TextBox 46"/>
          <p:cNvSpPr/>
          <p:nvPr/>
        </p:nvSpPr>
        <p:spPr>
          <a:xfrm>
            <a:off x="3324240" y="2596680"/>
            <a:ext cx="40608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400" spc="-1" strike="noStrike">
                <a:solidFill>
                  <a:srgbClr val="4756a0"/>
                </a:solidFill>
                <a:latin typeface="Arial"/>
                <a:ea typeface="DejaVu Sans"/>
              </a:rPr>
              <a:t>22,4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0" name="TextBox 47"/>
          <p:cNvSpPr/>
          <p:nvPr/>
        </p:nvSpPr>
        <p:spPr>
          <a:xfrm>
            <a:off x="3748680" y="2623680"/>
            <a:ext cx="675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тыс. чел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91" name="Рисунок 69" descr="Переместить со сплошной заливкой"/>
          <p:cNvPicPr/>
          <p:nvPr/>
        </p:nvPicPr>
        <p:blipFill>
          <a:blip r:embed="rId3"/>
          <a:stretch/>
        </p:blipFill>
        <p:spPr>
          <a:xfrm>
            <a:off x="2523600" y="154152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92" name="TextBox 85"/>
          <p:cNvSpPr/>
          <p:nvPr/>
        </p:nvSpPr>
        <p:spPr>
          <a:xfrm>
            <a:off x="733680" y="5565960"/>
            <a:ext cx="11404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автотранспорт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3" name="TextBox 87"/>
          <p:cNvSpPr/>
          <p:nvPr/>
        </p:nvSpPr>
        <p:spPr>
          <a:xfrm>
            <a:off x="630360" y="5832360"/>
            <a:ext cx="74844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Вилючинск ➝ Петропавловск-Камчатский  </a:t>
            </a:r>
            <a:br>
              <a:rPr sz="700"/>
            </a:b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62 км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4" name="TextBox 13"/>
          <p:cNvSpPr/>
          <p:nvPr/>
        </p:nvSpPr>
        <p:spPr>
          <a:xfrm>
            <a:off x="2482560" y="5554800"/>
            <a:ext cx="8550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32" strike="noStrike">
                <a:solidFill>
                  <a:schemeClr val="lt1"/>
                </a:solidFill>
                <a:latin typeface="Arial"/>
                <a:ea typeface="DejaVu Sans"/>
              </a:rPr>
              <a:t>водный транспорт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5" name="TextBox 15"/>
          <p:cNvSpPr/>
          <p:nvPr/>
        </p:nvSpPr>
        <p:spPr>
          <a:xfrm>
            <a:off x="2490120" y="5957280"/>
            <a:ext cx="108900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порт Петропавловск-Камчатский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6" name="Скругленный прямоугольник 22"/>
          <p:cNvSpPr/>
          <p:nvPr/>
        </p:nvSpPr>
        <p:spPr>
          <a:xfrm>
            <a:off x="4079520" y="5488920"/>
            <a:ext cx="1599480" cy="94284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7" name="TextBox 23"/>
          <p:cNvSpPr/>
          <p:nvPr/>
        </p:nvSpPr>
        <p:spPr>
          <a:xfrm>
            <a:off x="4273200" y="5595120"/>
            <a:ext cx="9831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32" strike="noStrike">
                <a:solidFill>
                  <a:schemeClr val="lt1"/>
                </a:solidFill>
                <a:latin typeface="Arial"/>
                <a:ea typeface="DejaVu Sans"/>
              </a:rPr>
              <a:t>авиа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8" name="TextBox 25"/>
          <p:cNvSpPr/>
          <p:nvPr/>
        </p:nvSpPr>
        <p:spPr>
          <a:xfrm>
            <a:off x="1373760" y="5834880"/>
            <a:ext cx="72612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Вилючинск ➝ Елизово 46 км 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9" name="Скругленный прямоугольник 89"/>
          <p:cNvSpPr/>
          <p:nvPr/>
        </p:nvSpPr>
        <p:spPr>
          <a:xfrm>
            <a:off x="5992200" y="5495760"/>
            <a:ext cx="3713040" cy="936000"/>
          </a:xfrm>
          <a:prstGeom prst="roundRect">
            <a:avLst>
              <a:gd name="adj" fmla="val 30066"/>
            </a:avLst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0" name="TextBox 91"/>
          <p:cNvSpPr/>
          <p:nvPr/>
        </p:nvSpPr>
        <p:spPr>
          <a:xfrm>
            <a:off x="6188400" y="5616360"/>
            <a:ext cx="334044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Общая протяженность дорог общего пользования местного значения составляет  - 85,9 км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1" name="TextBox 94"/>
          <p:cNvSpPr/>
          <p:nvPr/>
        </p:nvSpPr>
        <p:spPr>
          <a:xfrm>
            <a:off x="6194880" y="5942520"/>
            <a:ext cx="342504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Протяженность дорог с усовершенствованным покрытием  составляет  – 45,87 км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2" name="TextBox 95"/>
          <p:cNvSpPr/>
          <p:nvPr/>
        </p:nvSpPr>
        <p:spPr>
          <a:xfrm>
            <a:off x="6194880" y="6142680"/>
            <a:ext cx="3242520" cy="2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В неудовлетворительном состоянии находятся участки автомобильных дорог протяжённостью - 31.2 км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3" name="Скругленный прямоугольник 106"/>
          <p:cNvSpPr/>
          <p:nvPr/>
        </p:nvSpPr>
        <p:spPr>
          <a:xfrm>
            <a:off x="6918840" y="1275120"/>
            <a:ext cx="1023840" cy="27144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      </a:t>
            </a: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Елизово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4" name="Рисунок 107" descr="Маркер со сплошной заливкой"/>
          <p:cNvPicPr/>
          <p:nvPr/>
        </p:nvPicPr>
        <p:blipFill>
          <a:blip r:embed="rId4"/>
          <a:stretch/>
        </p:blipFill>
        <p:spPr>
          <a:xfrm>
            <a:off x="6986520" y="131148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05" name="Скругленный прямоугольник 102"/>
          <p:cNvSpPr/>
          <p:nvPr/>
        </p:nvSpPr>
        <p:spPr>
          <a:xfrm>
            <a:off x="8573400" y="2680560"/>
            <a:ext cx="1107720" cy="27144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Петропавловск-Камчатский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6" name="Скругленный прямоугольник 82"/>
          <p:cNvSpPr/>
          <p:nvPr/>
        </p:nvSpPr>
        <p:spPr>
          <a:xfrm>
            <a:off x="7019280" y="3600720"/>
            <a:ext cx="92304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8000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Вилючинск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7" name="TextBox 4"/>
          <p:cNvSpPr/>
          <p:nvPr/>
        </p:nvSpPr>
        <p:spPr>
          <a:xfrm>
            <a:off x="645840" y="6598800"/>
            <a:ext cx="47070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8" name="TextBox 6"/>
          <p:cNvSpPr/>
          <p:nvPr/>
        </p:nvSpPr>
        <p:spPr>
          <a:xfrm>
            <a:off x="582840" y="493920"/>
            <a:ext cx="90982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1500" spc="-1" strike="noStrike">
                <a:solidFill>
                  <a:schemeClr val="dk1"/>
                </a:solidFill>
                <a:latin typeface="Arial"/>
                <a:ea typeface="DejaVu Sans"/>
              </a:rPr>
              <a:t>ОБЩАЯ ХАРАКТЕРИСТИКА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9" name="Прямоугольник 2"/>
          <p:cNvSpPr/>
          <p:nvPr/>
        </p:nvSpPr>
        <p:spPr>
          <a:xfrm>
            <a:off x="3215880" y="2764800"/>
            <a:ext cx="1533600" cy="59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численность населения МО, 2023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10" name="Picture 2" descr=""/>
          <p:cNvPicPr/>
          <p:nvPr/>
        </p:nvPicPr>
        <p:blipFill>
          <a:blip r:embed="rId5"/>
          <a:stretch/>
        </p:blipFill>
        <p:spPr>
          <a:xfrm>
            <a:off x="7074720" y="3646440"/>
            <a:ext cx="180000" cy="180000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4" descr=""/>
          <p:cNvPicPr/>
          <p:nvPr/>
        </p:nvPicPr>
        <p:blipFill>
          <a:blip r:embed="rId6"/>
          <a:stretch/>
        </p:blipFill>
        <p:spPr>
          <a:xfrm>
            <a:off x="9439920" y="2797920"/>
            <a:ext cx="180000" cy="180000"/>
          </a:xfrm>
          <a:prstGeom prst="rect">
            <a:avLst/>
          </a:prstGeom>
          <a:ln w="0">
            <a:noFill/>
          </a:ln>
        </p:spPr>
      </p:pic>
      <p:pic>
        <p:nvPicPr>
          <p:cNvPr id="112" name="Picture 5" descr=""/>
          <p:cNvPicPr/>
          <p:nvPr/>
        </p:nvPicPr>
        <p:blipFill>
          <a:blip r:embed="rId7"/>
          <a:stretch/>
        </p:blipFill>
        <p:spPr>
          <a:xfrm>
            <a:off x="7149600" y="1321200"/>
            <a:ext cx="180360" cy="180360"/>
          </a:xfrm>
          <a:prstGeom prst="rect">
            <a:avLst/>
          </a:prstGeom>
          <a:ln w="0">
            <a:noFill/>
          </a:ln>
        </p:spPr>
      </p:pic>
      <p:sp>
        <p:nvSpPr>
          <p:cNvPr id="113" name="TextBox 115"/>
          <p:cNvSpPr/>
          <p:nvPr/>
        </p:nvSpPr>
        <p:spPr>
          <a:xfrm>
            <a:off x="779040" y="2000880"/>
            <a:ext cx="45144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400" spc="-1" strike="noStrike">
                <a:solidFill>
                  <a:srgbClr val="4756a0"/>
                </a:solidFill>
                <a:latin typeface="Arial"/>
                <a:ea typeface="DejaVu Sans"/>
              </a:rPr>
              <a:t>223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4" name="TextBox 116"/>
          <p:cNvSpPr/>
          <p:nvPr/>
        </p:nvSpPr>
        <p:spPr>
          <a:xfrm>
            <a:off x="1163520" y="2022480"/>
            <a:ext cx="26460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км²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5" name="TextBox 118"/>
          <p:cNvSpPr/>
          <p:nvPr/>
        </p:nvSpPr>
        <p:spPr>
          <a:xfrm>
            <a:off x="1531080" y="2039400"/>
            <a:ext cx="11998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земли МО РФ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6" name="TextBox 119"/>
          <p:cNvSpPr/>
          <p:nvPr/>
        </p:nvSpPr>
        <p:spPr>
          <a:xfrm>
            <a:off x="781200" y="2343600"/>
            <a:ext cx="33048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400" spc="-1" strike="noStrike">
                <a:solidFill>
                  <a:srgbClr val="4756a0"/>
                </a:solidFill>
                <a:latin typeface="Arial"/>
                <a:ea typeface="DejaVu Sans"/>
              </a:rPr>
              <a:t>50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7" name="TextBox 120"/>
          <p:cNvSpPr/>
          <p:nvPr/>
        </p:nvSpPr>
        <p:spPr>
          <a:xfrm>
            <a:off x="1033200" y="2385720"/>
            <a:ext cx="26460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км²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8" name="TextBox 121"/>
          <p:cNvSpPr/>
          <p:nvPr/>
        </p:nvSpPr>
        <p:spPr>
          <a:xfrm>
            <a:off x="1381320" y="2403360"/>
            <a:ext cx="13575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морская акватория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9" name="TextBox 122"/>
          <p:cNvSpPr/>
          <p:nvPr/>
        </p:nvSpPr>
        <p:spPr>
          <a:xfrm>
            <a:off x="792000" y="2708280"/>
            <a:ext cx="33048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400" spc="-1" strike="noStrike">
                <a:solidFill>
                  <a:srgbClr val="4756a0"/>
                </a:solidFill>
                <a:latin typeface="Arial"/>
                <a:ea typeface="DejaVu Sans"/>
              </a:rPr>
              <a:t>4,6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0" name="TextBox 123"/>
          <p:cNvSpPr/>
          <p:nvPr/>
        </p:nvSpPr>
        <p:spPr>
          <a:xfrm>
            <a:off x="1076400" y="2742840"/>
            <a:ext cx="26460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км²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1" name="TextBox 124"/>
          <p:cNvSpPr/>
          <p:nvPr/>
        </p:nvSpPr>
        <p:spPr>
          <a:xfrm>
            <a:off x="1452240" y="2713320"/>
            <a:ext cx="135756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земли природоохранного назначения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2" name="TextBox 81"/>
          <p:cNvSpPr/>
          <p:nvPr/>
        </p:nvSpPr>
        <p:spPr>
          <a:xfrm>
            <a:off x="870120" y="3441600"/>
            <a:ext cx="4579200" cy="165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Статус  - закрытое административно-территориальное образование  накладывает некоторые ограничения: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При въезде и выезде в Вилючинский городской округ действует пропускной режим;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На территории не допускаются создание и деятельность организаций, учредителями которых являются иностранные граждане и иностранные организации;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Запретная зона, а также обременения установлены почти для всего Вилючинского городского округа, в том числе на всю территорию населенного пункта г. Вилючинска;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marL="228600" indent="-228600" defTabSz="457200">
              <a:lnSpc>
                <a:spcPct val="100000"/>
              </a:lnSpc>
              <a:buClr>
                <a:srgbClr val="4756a0"/>
              </a:buClr>
              <a:buFont typeface="OpenSymbol"/>
              <a:buAutoNum type="arabicPeriod"/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Согласование сделок с недвижимым имуществом иногородних граждан Министерством обороны РФ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3" name="Рисунок 56" descr="Круизное судно со сплошной заливкой"/>
          <p:cNvPicPr/>
          <p:nvPr/>
        </p:nvPicPr>
        <p:blipFill>
          <a:blip r:embed="rId8"/>
          <a:stretch/>
        </p:blipFill>
        <p:spPr>
          <a:xfrm>
            <a:off x="8573400" y="271332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24" name="Скругленный прямоугольник 53"/>
          <p:cNvSpPr/>
          <p:nvPr/>
        </p:nvSpPr>
        <p:spPr>
          <a:xfrm>
            <a:off x="3173040" y="2403360"/>
            <a:ext cx="1704960" cy="866520"/>
          </a:xfrm>
          <a:prstGeom prst="roundRect">
            <a:avLst>
              <a:gd name="adj" fmla="val 25094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5" name="TextBox 54"/>
          <p:cNvSpPr/>
          <p:nvPr/>
        </p:nvSpPr>
        <p:spPr>
          <a:xfrm>
            <a:off x="4220280" y="5780880"/>
            <a:ext cx="108900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международный аэропорт Петропавловск-Камчатский (Елизово) имени Витуса Беринга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Скругленный прямоугольник 68"/>
          <p:cNvSpPr/>
          <p:nvPr/>
        </p:nvSpPr>
        <p:spPr>
          <a:xfrm>
            <a:off x="5305680" y="1429200"/>
            <a:ext cx="4495320" cy="1113480"/>
          </a:xfrm>
          <a:prstGeom prst="roundRect">
            <a:avLst>
              <a:gd name="adj" fmla="val 2270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83" name="TextBox 69"/>
          <p:cNvSpPr/>
          <p:nvPr/>
        </p:nvSpPr>
        <p:spPr>
          <a:xfrm>
            <a:off x="5551200" y="1616040"/>
            <a:ext cx="336528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ЦЕНТР ПОДДЕРЖКИ ЭКСПОРТА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КАМЧАТСКОГО КРАЯ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84" name="Рисунок 71" descr="Телефонная трубка со сплошной заливкой"/>
          <p:cNvPicPr/>
          <p:nvPr/>
        </p:nvPicPr>
        <p:blipFill>
          <a:blip r:embed="rId1"/>
          <a:stretch/>
        </p:blipFill>
        <p:spPr>
          <a:xfrm>
            <a:off x="7743240" y="2032200"/>
            <a:ext cx="171000" cy="171000"/>
          </a:xfrm>
          <a:prstGeom prst="rect">
            <a:avLst/>
          </a:prstGeom>
          <a:ln w="0">
            <a:noFill/>
          </a:ln>
        </p:spPr>
      </p:pic>
      <p:pic>
        <p:nvPicPr>
          <p:cNvPr id="1385" name="Рисунок 72" descr="Конверт со сплошной заливкой"/>
          <p:cNvPicPr/>
          <p:nvPr/>
        </p:nvPicPr>
        <p:blipFill>
          <a:blip r:embed="rId2"/>
          <a:stretch/>
        </p:blipFill>
        <p:spPr>
          <a:xfrm>
            <a:off x="7743240" y="224460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386" name="TextBox 74"/>
          <p:cNvSpPr/>
          <p:nvPr/>
        </p:nvSpPr>
        <p:spPr>
          <a:xfrm>
            <a:off x="8091720" y="2052720"/>
            <a:ext cx="1287360" cy="1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850" spc="-1" strike="noStrike">
                <a:solidFill>
                  <a:srgbClr val="4756a0"/>
                </a:solidFill>
                <a:latin typeface="Arial"/>
                <a:ea typeface="DejaVu Sans"/>
              </a:rPr>
              <a:t>+7 (4152) 215-052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87" name="TextBox 75"/>
          <p:cNvSpPr/>
          <p:nvPr/>
        </p:nvSpPr>
        <p:spPr>
          <a:xfrm>
            <a:off x="8006760" y="2263680"/>
            <a:ext cx="1693440" cy="1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850" spc="-1" strike="noStrike">
                <a:solidFill>
                  <a:srgbClr val="4756a0"/>
                </a:solidFill>
                <a:latin typeface="Arial"/>
                <a:ea typeface="DejaVu Sans"/>
              </a:rPr>
              <a:t>kamexport@kamexpocenter.ru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88" name="Скругленный прямоугольник 76"/>
          <p:cNvSpPr/>
          <p:nvPr/>
        </p:nvSpPr>
        <p:spPr>
          <a:xfrm>
            <a:off x="5305680" y="2680200"/>
            <a:ext cx="4495320" cy="1113480"/>
          </a:xfrm>
          <a:prstGeom prst="roundRect">
            <a:avLst>
              <a:gd name="adj" fmla="val 24486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89" name="TextBox 77"/>
          <p:cNvSpPr/>
          <p:nvPr/>
        </p:nvSpPr>
        <p:spPr>
          <a:xfrm>
            <a:off x="5567760" y="2842200"/>
            <a:ext cx="41490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ГАРАНТИЙНЫЙ ФОНД РАЗВИТИЯ ПРЕДПРИНИМАТЕЛЬСТВА КАМЧАТСКОГО КРАЯ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90" name="Рисунок 80" descr="Телефонная трубка со сплошной заливкой"/>
          <p:cNvPicPr/>
          <p:nvPr/>
        </p:nvPicPr>
        <p:blipFill>
          <a:blip r:embed="rId3"/>
          <a:stretch/>
        </p:blipFill>
        <p:spPr>
          <a:xfrm>
            <a:off x="7826760" y="327888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91" name="Рисунок 81" descr="Конверт со сплошной заливкой"/>
          <p:cNvPicPr/>
          <p:nvPr/>
        </p:nvPicPr>
        <p:blipFill>
          <a:blip r:embed="rId4"/>
          <a:stretch/>
        </p:blipFill>
        <p:spPr>
          <a:xfrm>
            <a:off x="7826760" y="349128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392" name="TextBox 83"/>
          <p:cNvSpPr/>
          <p:nvPr/>
        </p:nvSpPr>
        <p:spPr>
          <a:xfrm>
            <a:off x="8172360" y="3299400"/>
            <a:ext cx="1206720" cy="1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+7 (4152) </a:t>
            </a:r>
            <a:r>
              <a:rPr b="1" lang="x-none" sz="850" spc="-1" strike="noStrike">
                <a:solidFill>
                  <a:srgbClr val="4756a0"/>
                </a:solidFill>
                <a:latin typeface="Arial"/>
                <a:ea typeface="DejaVu Sans"/>
              </a:rPr>
              <a:t>41-05-83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93" name="TextBox 84"/>
          <p:cNvSpPr/>
          <p:nvPr/>
        </p:nvSpPr>
        <p:spPr>
          <a:xfrm>
            <a:off x="8172360" y="3517920"/>
            <a:ext cx="1206720" cy="1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850" spc="-1" strike="noStrike">
                <a:solidFill>
                  <a:srgbClr val="4756a0"/>
                </a:solidFill>
                <a:latin typeface="Arial"/>
                <a:ea typeface="DejaVu Sans"/>
              </a:rPr>
              <a:t>gfkam@mail.ru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94" name="Скругленный прямоугольник 85"/>
          <p:cNvSpPr/>
          <p:nvPr/>
        </p:nvSpPr>
        <p:spPr>
          <a:xfrm>
            <a:off x="5305680" y="3931200"/>
            <a:ext cx="4495320" cy="1113480"/>
          </a:xfrm>
          <a:prstGeom prst="roundRect">
            <a:avLst>
              <a:gd name="adj" fmla="val 2359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395" name="TextBox 86"/>
          <p:cNvSpPr/>
          <p:nvPr/>
        </p:nvSpPr>
        <p:spPr>
          <a:xfrm>
            <a:off x="5551200" y="4102200"/>
            <a:ext cx="336528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КГКУ «МФЦ КАМЧАТСКОГО КРАЯ»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96" name="Рисунок 88" descr="Телефонная трубка со сплошной заливкой"/>
          <p:cNvPicPr/>
          <p:nvPr/>
        </p:nvPicPr>
        <p:blipFill>
          <a:blip r:embed="rId5"/>
          <a:stretch/>
        </p:blipFill>
        <p:spPr>
          <a:xfrm>
            <a:off x="7826760" y="451800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397" name="Рисунок 89" descr="Конверт со сплошной заливкой"/>
          <p:cNvPicPr/>
          <p:nvPr/>
        </p:nvPicPr>
        <p:blipFill>
          <a:blip r:embed="rId6"/>
          <a:stretch/>
        </p:blipFill>
        <p:spPr>
          <a:xfrm>
            <a:off x="7826760" y="473076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398" name="TextBox 91"/>
          <p:cNvSpPr/>
          <p:nvPr/>
        </p:nvSpPr>
        <p:spPr>
          <a:xfrm>
            <a:off x="8172360" y="4538880"/>
            <a:ext cx="1206720" cy="1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+7</a:t>
            </a:r>
            <a:r>
              <a:rPr b="1" lang="x-none" sz="850" spc="-1" strike="noStrike">
                <a:solidFill>
                  <a:srgbClr val="4756a0"/>
                </a:solidFill>
                <a:latin typeface="Arial"/>
                <a:ea typeface="DejaVu Sans"/>
              </a:rPr>
              <a:t> (4152) 302-402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99" name="TextBox 92"/>
          <p:cNvSpPr/>
          <p:nvPr/>
        </p:nvSpPr>
        <p:spPr>
          <a:xfrm>
            <a:off x="8172360" y="4757400"/>
            <a:ext cx="1206720" cy="1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850" spc="-1" strike="noStrike">
                <a:solidFill>
                  <a:srgbClr val="4756a0"/>
                </a:solidFill>
                <a:latin typeface="Arial"/>
                <a:ea typeface="DejaVu Sans"/>
              </a:rPr>
              <a:t>mfcpk@mfc.kamgov.ru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00" name="Скругленный прямоугольник 6"/>
          <p:cNvSpPr/>
          <p:nvPr/>
        </p:nvSpPr>
        <p:spPr>
          <a:xfrm>
            <a:off x="627120" y="1429200"/>
            <a:ext cx="4495320" cy="1113480"/>
          </a:xfrm>
          <a:prstGeom prst="roundRect">
            <a:avLst>
              <a:gd name="adj" fmla="val 24486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01" name="TextBox 2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КОНТАКТЫ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02" name="Скругленный прямоугольник 1"/>
          <p:cNvSpPr/>
          <p:nvPr/>
        </p:nvSpPr>
        <p:spPr>
          <a:xfrm>
            <a:off x="627120" y="163800"/>
            <a:ext cx="7545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контакты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03" name="PlaceHolder 1"/>
          <p:cNvSpPr>
            <a:spLocks noGrp="1"/>
          </p:cNvSpPr>
          <p:nvPr>
            <p:ph type="sldNum" idx="44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C0B7083-9D90-4F5F-AB78-F7A76289E2E5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04" name="Рисунок 11" descr="Маркер со сплошной заливкой"/>
          <p:cNvPicPr/>
          <p:nvPr/>
        </p:nvPicPr>
        <p:blipFill>
          <a:blip r:embed="rId7"/>
          <a:stretch/>
        </p:blipFill>
        <p:spPr>
          <a:xfrm>
            <a:off x="873000" y="203832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05" name="Рисунок 12" descr="Телефонная трубка со сплошной заливкой"/>
          <p:cNvPicPr/>
          <p:nvPr/>
        </p:nvPicPr>
        <p:blipFill>
          <a:blip r:embed="rId8"/>
          <a:stretch/>
        </p:blipFill>
        <p:spPr>
          <a:xfrm>
            <a:off x="3148200" y="203220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06" name="Рисунок 13" descr="Конверт со сплошной заливкой"/>
          <p:cNvPicPr/>
          <p:nvPr/>
        </p:nvPicPr>
        <p:blipFill>
          <a:blip r:embed="rId9"/>
          <a:stretch/>
        </p:blipFill>
        <p:spPr>
          <a:xfrm>
            <a:off x="3148200" y="224460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407" name="TextBox 14"/>
          <p:cNvSpPr/>
          <p:nvPr/>
        </p:nvSpPr>
        <p:spPr>
          <a:xfrm>
            <a:off x="1156680" y="2031120"/>
            <a:ext cx="180828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683000, Камчатский край,</a:t>
            </a:r>
            <a:br>
              <a:rPr sz="9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 г. Петропавловск-Камчатский, ул. Ленинская, д. 18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08" name="TextBox 15"/>
          <p:cNvSpPr/>
          <p:nvPr/>
        </p:nvSpPr>
        <p:spPr>
          <a:xfrm>
            <a:off x="3493800" y="205272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900" spc="-1" strike="noStrike">
                <a:solidFill>
                  <a:schemeClr val="lt1"/>
                </a:solidFill>
                <a:latin typeface="Arial"/>
                <a:ea typeface="DejaVu Sans"/>
              </a:rPr>
              <a:t>+7</a:t>
            </a: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 (</a:t>
            </a:r>
            <a:r>
              <a:rPr b="1" lang="x-none" sz="900" spc="-1" strike="noStrike">
                <a:solidFill>
                  <a:schemeClr val="lt1"/>
                </a:solidFill>
                <a:latin typeface="Arial"/>
                <a:ea typeface="DejaVu Sans"/>
              </a:rPr>
              <a:t>4152</a:t>
            </a: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) </a:t>
            </a:r>
            <a:r>
              <a:rPr b="1" lang="x-none" sz="900" spc="-1" strike="noStrike">
                <a:solidFill>
                  <a:schemeClr val="lt1"/>
                </a:solidFill>
                <a:latin typeface="Arial"/>
                <a:ea typeface="DejaVu Sans"/>
              </a:rPr>
              <a:t>42-56-80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09" name="TextBox 16"/>
          <p:cNvSpPr/>
          <p:nvPr/>
        </p:nvSpPr>
        <p:spPr>
          <a:xfrm>
            <a:off x="3493800" y="227124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900" spc="-1" strike="noStrike">
                <a:solidFill>
                  <a:schemeClr val="lt1"/>
                </a:solidFill>
                <a:latin typeface="Arial"/>
                <a:ea typeface="DejaVu Sans"/>
              </a:rPr>
              <a:t>econ@kamgov.ru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10" name="Скругленный прямоугольник 4"/>
          <p:cNvSpPr/>
          <p:nvPr/>
        </p:nvSpPr>
        <p:spPr>
          <a:xfrm>
            <a:off x="627120" y="2664360"/>
            <a:ext cx="4495320" cy="1113480"/>
          </a:xfrm>
          <a:prstGeom prst="roundRect">
            <a:avLst>
              <a:gd name="adj" fmla="val 27158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11" name="TextBox 9"/>
          <p:cNvSpPr/>
          <p:nvPr/>
        </p:nvSpPr>
        <p:spPr>
          <a:xfrm>
            <a:off x="873000" y="2883960"/>
            <a:ext cx="336528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МИКРОКРЕДИТНАЯ КОМПАНИЯ 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12" name="Рисунок 10" descr="Маркер со сплошной заливкой"/>
          <p:cNvPicPr/>
          <p:nvPr/>
        </p:nvPicPr>
        <p:blipFill>
          <a:blip r:embed="rId10"/>
          <a:stretch/>
        </p:blipFill>
        <p:spPr>
          <a:xfrm>
            <a:off x="873000" y="328500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13" name="Рисунок 20" descr="Телефонная трубка со сплошной заливкой"/>
          <p:cNvPicPr/>
          <p:nvPr/>
        </p:nvPicPr>
        <p:blipFill>
          <a:blip r:embed="rId11"/>
          <a:stretch/>
        </p:blipFill>
        <p:spPr>
          <a:xfrm>
            <a:off x="3148200" y="327888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14" name="Рисунок 21" descr="Конверт со сплошной заливкой"/>
          <p:cNvPicPr/>
          <p:nvPr/>
        </p:nvPicPr>
        <p:blipFill>
          <a:blip r:embed="rId12"/>
          <a:stretch/>
        </p:blipFill>
        <p:spPr>
          <a:xfrm>
            <a:off x="3148200" y="349128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415" name="TextBox 22"/>
          <p:cNvSpPr/>
          <p:nvPr/>
        </p:nvSpPr>
        <p:spPr>
          <a:xfrm>
            <a:off x="1056960" y="3011400"/>
            <a:ext cx="1808280" cy="77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br>
              <a:rPr sz="8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683031, Камчатский край, </a:t>
            </a:r>
            <a:br>
              <a:rPr sz="8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г. Петропавловск-Камчатский, пр. Карла Маркса, д. 23, </a:t>
            </a:r>
            <a:br>
              <a:rPr sz="9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БЦ</a:t>
            </a: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«АТОМ», оф. 405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16" name="TextBox 30"/>
          <p:cNvSpPr/>
          <p:nvPr/>
        </p:nvSpPr>
        <p:spPr>
          <a:xfrm>
            <a:off x="3493800" y="329940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900" spc="-1" strike="noStrike">
                <a:solidFill>
                  <a:schemeClr val="lt1"/>
                </a:solidFill>
                <a:latin typeface="Arial"/>
                <a:ea typeface="DejaVu Sans"/>
              </a:rPr>
              <a:t>+7</a:t>
            </a: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 (</a:t>
            </a:r>
            <a:r>
              <a:rPr b="1" lang="x-none" sz="900" spc="-1" strike="noStrike">
                <a:solidFill>
                  <a:schemeClr val="lt1"/>
                </a:solidFill>
                <a:latin typeface="Arial"/>
                <a:ea typeface="DejaVu Sans"/>
              </a:rPr>
              <a:t>4152</a:t>
            </a: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) 215-030 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17" name="TextBox 32"/>
          <p:cNvSpPr/>
          <p:nvPr/>
        </p:nvSpPr>
        <p:spPr>
          <a:xfrm>
            <a:off x="3493800" y="351792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900" spc="-1" strike="noStrike">
                <a:solidFill>
                  <a:schemeClr val="lt1"/>
                </a:solidFill>
                <a:latin typeface="Arial"/>
                <a:ea typeface="DejaVu Sans"/>
              </a:rPr>
              <a:t>info@kamfond.ru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18" name="Скругленный прямоугольник 33"/>
          <p:cNvSpPr/>
          <p:nvPr/>
        </p:nvSpPr>
        <p:spPr>
          <a:xfrm>
            <a:off x="627120" y="3931200"/>
            <a:ext cx="4495320" cy="1113480"/>
          </a:xfrm>
          <a:prstGeom prst="roundRect">
            <a:avLst>
              <a:gd name="adj" fmla="val 2626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19" name="TextBox 35"/>
          <p:cNvSpPr/>
          <p:nvPr/>
        </p:nvSpPr>
        <p:spPr>
          <a:xfrm>
            <a:off x="873000" y="4102200"/>
            <a:ext cx="407772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СОЮЗ «ТОРГОВО-ПРОМЫШЛЕННАЯ ПАЛАТА КАМЧАТСКОГО КРАЯ»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20" name="Рисунок 36" descr="Маркер со сплошной заливкой"/>
          <p:cNvPicPr/>
          <p:nvPr/>
        </p:nvPicPr>
        <p:blipFill>
          <a:blip r:embed="rId13"/>
          <a:stretch/>
        </p:blipFill>
        <p:spPr>
          <a:xfrm>
            <a:off x="873000" y="452412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21" name="Рисунок 40" descr="Телефонная трубка со сплошной заливкой"/>
          <p:cNvPicPr/>
          <p:nvPr/>
        </p:nvPicPr>
        <p:blipFill>
          <a:blip r:embed="rId14"/>
          <a:stretch/>
        </p:blipFill>
        <p:spPr>
          <a:xfrm>
            <a:off x="3148200" y="451800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22" name="Рисунок 44" descr="Конверт со сплошной заливкой"/>
          <p:cNvPicPr/>
          <p:nvPr/>
        </p:nvPicPr>
        <p:blipFill>
          <a:blip r:embed="rId15"/>
          <a:stretch/>
        </p:blipFill>
        <p:spPr>
          <a:xfrm>
            <a:off x="3148200" y="473076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423" name="TextBox 46"/>
          <p:cNvSpPr/>
          <p:nvPr/>
        </p:nvSpPr>
        <p:spPr>
          <a:xfrm>
            <a:off x="1156680" y="4516920"/>
            <a:ext cx="180828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chemeClr val="lt1"/>
                </a:solidFill>
                <a:latin typeface="Arial"/>
                <a:ea typeface="DejaVu Sans"/>
              </a:rPr>
              <a:t> </a:t>
            </a: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683001, Камчатский край,</a:t>
            </a:r>
            <a:br>
              <a:rPr sz="900"/>
            </a:b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 г. Петропавловск-Камчатский, ул. Набережная, 30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24" name="TextBox 55"/>
          <p:cNvSpPr/>
          <p:nvPr/>
        </p:nvSpPr>
        <p:spPr>
          <a:xfrm>
            <a:off x="3493800" y="453888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+7</a:t>
            </a:r>
            <a:r>
              <a:rPr b="1" lang="x-none" sz="900" spc="-1" strike="noStrike">
                <a:solidFill>
                  <a:schemeClr val="lt1"/>
                </a:solidFill>
                <a:latin typeface="Arial"/>
                <a:ea typeface="DejaVu Sans"/>
              </a:rPr>
              <a:t> (4152) 42-75-70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25" name="TextBox 58"/>
          <p:cNvSpPr/>
          <p:nvPr/>
        </p:nvSpPr>
        <p:spPr>
          <a:xfrm>
            <a:off x="3493800" y="475740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900" spc="-1" strike="noStrike">
                <a:solidFill>
                  <a:schemeClr val="lt1"/>
                </a:solidFill>
                <a:latin typeface="Arial"/>
                <a:ea typeface="DejaVu Sans"/>
              </a:rPr>
              <a:t>tppkamru@yandex.ru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26" name="Скругленный прямоугольник 59"/>
          <p:cNvSpPr/>
          <p:nvPr/>
        </p:nvSpPr>
        <p:spPr>
          <a:xfrm>
            <a:off x="627120" y="5181840"/>
            <a:ext cx="4495320" cy="1113480"/>
          </a:xfrm>
          <a:prstGeom prst="roundRect">
            <a:avLst>
              <a:gd name="adj" fmla="val 26267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27" name="TextBox 60"/>
          <p:cNvSpPr/>
          <p:nvPr/>
        </p:nvSpPr>
        <p:spPr>
          <a:xfrm>
            <a:off x="873000" y="5359320"/>
            <a:ext cx="407772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АНО «КАМЧАТСКИЙ ВЫСТАВОЧНО-ТУРИСТИЧЕСКИЙ ЦЕНТР»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28" name="Рисунок 61" descr="Маркер со сплошной заливкой"/>
          <p:cNvPicPr/>
          <p:nvPr/>
        </p:nvPicPr>
        <p:blipFill>
          <a:blip r:embed="rId16"/>
          <a:stretch/>
        </p:blipFill>
        <p:spPr>
          <a:xfrm>
            <a:off x="873000" y="578160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29" name="Рисунок 62" descr="Телефонная трубка со сплошной заливкой"/>
          <p:cNvPicPr/>
          <p:nvPr/>
        </p:nvPicPr>
        <p:blipFill>
          <a:blip r:embed="rId17"/>
          <a:stretch/>
        </p:blipFill>
        <p:spPr>
          <a:xfrm>
            <a:off x="3148200" y="577548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30" name="Рисунок 63" descr="Конверт со сплошной заливкой"/>
          <p:cNvPicPr/>
          <p:nvPr/>
        </p:nvPicPr>
        <p:blipFill>
          <a:blip r:embed="rId18"/>
          <a:stretch/>
        </p:blipFill>
        <p:spPr>
          <a:xfrm>
            <a:off x="3148200" y="598788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431" name="TextBox 64"/>
          <p:cNvSpPr/>
          <p:nvPr/>
        </p:nvSpPr>
        <p:spPr>
          <a:xfrm>
            <a:off x="1156680" y="5774400"/>
            <a:ext cx="180828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683002, Камчатский край, г. ​Петропавловск-Камчатский,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Северо-Восточное шоссе, 27​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32" name="TextBox 65"/>
          <p:cNvSpPr/>
          <p:nvPr/>
        </p:nvSpPr>
        <p:spPr>
          <a:xfrm>
            <a:off x="3493800" y="5796000"/>
            <a:ext cx="120672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900" spc="-1" strike="noStrike">
                <a:solidFill>
                  <a:schemeClr val="lt1"/>
                </a:solidFill>
                <a:latin typeface="Arial"/>
                <a:ea typeface="DejaVu Sans"/>
              </a:rPr>
              <a:t>+7 (4152) 425-125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33" name="TextBox 66"/>
          <p:cNvSpPr/>
          <p:nvPr/>
        </p:nvSpPr>
        <p:spPr>
          <a:xfrm>
            <a:off x="3493800" y="6014520"/>
            <a:ext cx="1206720" cy="1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endParaRPr b="1" lang="x-none" sz="7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34" name="TextBox 104"/>
          <p:cNvSpPr/>
          <p:nvPr/>
        </p:nvSpPr>
        <p:spPr>
          <a:xfrm>
            <a:off x="5537880" y="3298680"/>
            <a:ext cx="180828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О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35" name="TextBox 105"/>
          <p:cNvSpPr/>
          <p:nvPr/>
        </p:nvSpPr>
        <p:spPr>
          <a:xfrm>
            <a:off x="5575320" y="3238920"/>
            <a:ext cx="2093040" cy="51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683031, Камчатский край, </a:t>
            </a:r>
            <a:br>
              <a:rPr sz="850"/>
            </a:b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г. Петропавловск-Камчатский, </a:t>
            </a:r>
            <a:br>
              <a:rPr sz="850"/>
            </a:b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пр. Карла Маркса,  д. 23, </a:t>
            </a:r>
            <a:br>
              <a:rPr sz="850"/>
            </a:br>
            <a:r>
              <a:rPr b="1" lang="ru-RU" sz="800" spc="-1" strike="noStrike">
                <a:solidFill>
                  <a:schemeClr val="dk2"/>
                </a:solidFill>
                <a:latin typeface="Arial"/>
                <a:ea typeface="DejaVu Sans"/>
              </a:rPr>
              <a:t>БЦ «АТОМ», </a:t>
            </a:r>
            <a:r>
              <a:rPr b="1" lang="ru-RU" sz="850" spc="-1" strike="noStrike">
                <a:solidFill>
                  <a:schemeClr val="dk2"/>
                </a:solidFill>
                <a:latin typeface="Arial"/>
                <a:ea typeface="DejaVu Sans"/>
              </a:rPr>
              <a:t>оф</a:t>
            </a: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. 502, 503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36" name="TextBox 107"/>
          <p:cNvSpPr/>
          <p:nvPr/>
        </p:nvSpPr>
        <p:spPr>
          <a:xfrm>
            <a:off x="5534640" y="4530240"/>
            <a:ext cx="1808280" cy="3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683002, Камчатский край, г.Петропавловск-Камчатский, </a:t>
            </a:r>
            <a:br>
              <a:rPr sz="850"/>
            </a:b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ул. Савченко, д.23.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37" name="TextBox 3"/>
          <p:cNvSpPr/>
          <p:nvPr/>
        </p:nvSpPr>
        <p:spPr>
          <a:xfrm>
            <a:off x="627120" y="6607440"/>
            <a:ext cx="731520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38" name="TextBox 70"/>
          <p:cNvSpPr/>
          <p:nvPr/>
        </p:nvSpPr>
        <p:spPr>
          <a:xfrm>
            <a:off x="873000" y="1616040"/>
            <a:ext cx="336528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МИНИСТЕРСТВО ЭКОНОМИЧЕСКОГО РАЗВИТИЯ КАМЧАТСКОГО КРАЯ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39" name="Рисунок 79" descr="Маркер со сплошной заливкой"/>
          <p:cNvPicPr/>
          <p:nvPr/>
        </p:nvPicPr>
        <p:blipFill>
          <a:blip r:embed="rId19"/>
          <a:stretch/>
        </p:blipFill>
        <p:spPr>
          <a:xfrm>
            <a:off x="5395320" y="2068200"/>
            <a:ext cx="177480" cy="177480"/>
          </a:xfrm>
          <a:prstGeom prst="rect">
            <a:avLst/>
          </a:prstGeom>
          <a:ln w="0">
            <a:noFill/>
          </a:ln>
        </p:spPr>
      </p:pic>
      <p:sp>
        <p:nvSpPr>
          <p:cNvPr id="1440" name="TextBox 82"/>
          <p:cNvSpPr/>
          <p:nvPr/>
        </p:nvSpPr>
        <p:spPr>
          <a:xfrm>
            <a:off x="5717880" y="1986480"/>
            <a:ext cx="1808280" cy="51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683031, Камчатский край, </a:t>
            </a:r>
            <a:br>
              <a:rPr sz="850"/>
            </a:b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г. Петропавловск-Камчатский, пр. Карла Маркса, д. 23, </a:t>
            </a:r>
            <a:br>
              <a:rPr sz="850"/>
            </a:br>
            <a:r>
              <a:rPr b="1" lang="ru-RU" sz="850" spc="-1" strike="noStrike">
                <a:solidFill>
                  <a:srgbClr val="4756a0"/>
                </a:solidFill>
                <a:latin typeface="Arial"/>
                <a:ea typeface="DejaVu Sans"/>
              </a:rPr>
              <a:t>БЦ «АТОМ», оф. 508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41" name="TextBox 87"/>
          <p:cNvSpPr/>
          <p:nvPr/>
        </p:nvSpPr>
        <p:spPr>
          <a:xfrm>
            <a:off x="3493800" y="6008400"/>
            <a:ext cx="1206720" cy="1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850" spc="-1" strike="noStrike">
                <a:solidFill>
                  <a:schemeClr val="lt1"/>
                </a:solidFill>
                <a:latin typeface="Arial"/>
                <a:ea typeface="DejaVu Sans"/>
              </a:rPr>
              <a:t>info@kamexpocentr.ru</a:t>
            </a:r>
            <a:endParaRPr b="0" lang="ru-RU" sz="85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42" name="Рисунок 90" descr="Маркер со сплошной заливкой"/>
          <p:cNvPicPr/>
          <p:nvPr/>
        </p:nvPicPr>
        <p:blipFill>
          <a:blip r:embed="rId20"/>
          <a:stretch/>
        </p:blipFill>
        <p:spPr>
          <a:xfrm>
            <a:off x="5329080" y="3352680"/>
            <a:ext cx="177480" cy="177480"/>
          </a:xfrm>
          <a:prstGeom prst="rect">
            <a:avLst/>
          </a:prstGeom>
          <a:ln w="0">
            <a:noFill/>
          </a:ln>
        </p:spPr>
      </p:pic>
      <p:pic>
        <p:nvPicPr>
          <p:cNvPr id="1443" name="Рисунок 95" descr="Маркер со сплошной заливкой"/>
          <p:cNvPicPr/>
          <p:nvPr/>
        </p:nvPicPr>
        <p:blipFill>
          <a:blip r:embed="rId21"/>
          <a:stretch/>
        </p:blipFill>
        <p:spPr>
          <a:xfrm>
            <a:off x="5354640" y="4502880"/>
            <a:ext cx="177480" cy="17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Рисунок 15"/>
          <p:cNvSpPr/>
          <p:nvPr/>
        </p:nvSpPr>
        <p:spPr>
          <a:xfrm>
            <a:off x="627120" y="1256400"/>
            <a:ext cx="6886080" cy="2894040"/>
          </a:xfrm>
          <a:custGeom>
            <a:avLst/>
            <a:gdLst>
              <a:gd name="textAreaLeft" fmla="*/ 0 w 6886080"/>
              <a:gd name="textAreaRight" fmla="*/ 6888600 w 6886080"/>
              <a:gd name="textAreaTop" fmla="*/ 0 h 2894040"/>
              <a:gd name="textAreaBottom" fmla="*/ 2896560 h 2894040"/>
            </a:gdLst>
            <a:ahLst/>
            <a:rect l="textAreaLeft" t="textAreaTop" r="textAreaRight" b="textAreaBottom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445" name="TextBox 2"/>
          <p:cNvSpPr/>
          <p:nvPr/>
        </p:nvSpPr>
        <p:spPr>
          <a:xfrm>
            <a:off x="627120" y="4880520"/>
            <a:ext cx="731520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ПРИЛОЖЕНИЯ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46" name="TextBox 1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47" name="Picture 2" descr="Y:\Общая\ОБМЕН\ИНВЕСТИЦИИ\СОПРОВОЖДЕНИЕ ИНВЕСТИЦИОННЫХ ПРОЕКТОВ\ИНВЕСТИЦИОННЫЙ ПРОФИЛЬ\ГЕРБ 2.0.png"/>
          <p:cNvPicPr/>
          <p:nvPr/>
        </p:nvPicPr>
        <p:blipFill>
          <a:blip r:embed="rId2"/>
          <a:stretch/>
        </p:blipFill>
        <p:spPr>
          <a:xfrm>
            <a:off x="7741080" y="1256400"/>
            <a:ext cx="1971360" cy="248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TextBox 4"/>
          <p:cNvSpPr/>
          <p:nvPr/>
        </p:nvSpPr>
        <p:spPr>
          <a:xfrm>
            <a:off x="627120" y="550080"/>
            <a:ext cx="915804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ЦЕЛЬ И ЗАДАЧИ ПРОЕКТА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49" name="Скругленный прямоугольник 5"/>
          <p:cNvSpPr/>
          <p:nvPr/>
        </p:nvSpPr>
        <p:spPr>
          <a:xfrm>
            <a:off x="627120" y="163800"/>
            <a:ext cx="14346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цель и задачи проекта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50" name="PlaceHolder 1"/>
          <p:cNvSpPr>
            <a:spLocks noGrp="1"/>
          </p:cNvSpPr>
          <p:nvPr>
            <p:ph type="sldNum" idx="45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F485127-D48F-4AB9-83F4-EC7D7973009E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51" name="Скругленный прямоугольник 2"/>
          <p:cNvSpPr/>
          <p:nvPr/>
        </p:nvSpPr>
        <p:spPr>
          <a:xfrm>
            <a:off x="627120" y="1401480"/>
            <a:ext cx="3989520" cy="4903920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52" name="Скругленный прямоугольник 3"/>
          <p:cNvSpPr/>
          <p:nvPr/>
        </p:nvSpPr>
        <p:spPr>
          <a:xfrm>
            <a:off x="4756680" y="1401480"/>
            <a:ext cx="5010480" cy="4903920"/>
          </a:xfrm>
          <a:prstGeom prst="roundRect">
            <a:avLst>
              <a:gd name="adj" fmla="val 5212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53" name="TextBox 6"/>
          <p:cNvSpPr/>
          <p:nvPr/>
        </p:nvSpPr>
        <p:spPr>
          <a:xfrm>
            <a:off x="4724640" y="1638720"/>
            <a:ext cx="504252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ЗАДАЧИ ПРОЕКТА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54" name="Скругленный прямоугольник 8"/>
          <p:cNvSpPr/>
          <p:nvPr/>
        </p:nvSpPr>
        <p:spPr>
          <a:xfrm>
            <a:off x="5001120" y="2025000"/>
            <a:ext cx="4544280" cy="71748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55" name="TextBox 11"/>
          <p:cNvSpPr/>
          <p:nvPr/>
        </p:nvSpPr>
        <p:spPr>
          <a:xfrm>
            <a:off x="5181120" y="2217960"/>
            <a:ext cx="34149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Вовлечь в процесс разработки инвестиционных профилей заинтересованные стороны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56" name="Скругленный прямоугольник 12"/>
          <p:cNvSpPr/>
          <p:nvPr/>
        </p:nvSpPr>
        <p:spPr>
          <a:xfrm>
            <a:off x="5001120" y="2853720"/>
            <a:ext cx="4544280" cy="71748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57" name="Скругленный прямоугольник 13"/>
          <p:cNvSpPr/>
          <p:nvPr/>
        </p:nvSpPr>
        <p:spPr>
          <a:xfrm>
            <a:off x="5001120" y="3682800"/>
            <a:ext cx="4544280" cy="71748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58" name="Скругленный прямоугольник 14"/>
          <p:cNvSpPr/>
          <p:nvPr/>
        </p:nvSpPr>
        <p:spPr>
          <a:xfrm>
            <a:off x="5001120" y="4511520"/>
            <a:ext cx="4544280" cy="71748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59" name="Скругленный прямоугольник 15"/>
          <p:cNvSpPr/>
          <p:nvPr/>
        </p:nvSpPr>
        <p:spPr>
          <a:xfrm>
            <a:off x="5001120" y="5340600"/>
            <a:ext cx="4544280" cy="71748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60" name="TextBox 19"/>
          <p:cNvSpPr/>
          <p:nvPr/>
        </p:nvSpPr>
        <p:spPr>
          <a:xfrm>
            <a:off x="5181120" y="3038760"/>
            <a:ext cx="34149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Определить наиболее перспективные инвестиционные проекты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61" name="TextBox 24"/>
          <p:cNvSpPr/>
          <p:nvPr/>
        </p:nvSpPr>
        <p:spPr>
          <a:xfrm>
            <a:off x="5181120" y="3873600"/>
            <a:ext cx="34149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Выбрать приоритетные направления инвестиционного развития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62" name="TextBox 30"/>
          <p:cNvSpPr/>
          <p:nvPr/>
        </p:nvSpPr>
        <p:spPr>
          <a:xfrm>
            <a:off x="5181120" y="4702680"/>
            <a:ext cx="37245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Выработать рекомендации по улучшению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инвестиционной привлекательности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63" name="TextBox 33"/>
          <p:cNvSpPr/>
          <p:nvPr/>
        </p:nvSpPr>
        <p:spPr>
          <a:xfrm>
            <a:off x="5181120" y="5531040"/>
            <a:ext cx="279648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Определить потенциальных стейкхолдеров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64" name="TextBox 36"/>
          <p:cNvSpPr/>
          <p:nvPr/>
        </p:nvSpPr>
        <p:spPr>
          <a:xfrm>
            <a:off x="874440" y="1803960"/>
            <a:ext cx="244440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2400" spc="-1" strike="noStrike">
                <a:solidFill>
                  <a:schemeClr val="lt1"/>
                </a:solidFill>
                <a:latin typeface="Arial"/>
                <a:ea typeface="DejaVu Sans"/>
              </a:rPr>
              <a:t>ЦЕЛЬ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65" name="TextBox 37"/>
          <p:cNvSpPr/>
          <p:nvPr/>
        </p:nvSpPr>
        <p:spPr>
          <a:xfrm>
            <a:off x="874440" y="2306160"/>
            <a:ext cx="2695680" cy="83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lt1"/>
                </a:solidFill>
                <a:latin typeface="Arial"/>
                <a:ea typeface="DejaVu Sans"/>
              </a:rPr>
              <a:t>УЛУЧШЕНИЕ ИНВЕСТИЦИОННОГО КЛИМАТА В ВИЛЮЧИНСКОМ ГОРОДСКОМ ОКРУГЕ                            ДЛЯ УВЕЛИЧЕНИЯ ПОТОКА ЧАСТНЫХ ИНВЕСТИЦИИ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66" name="Рисунок 43" descr="В яблочко со сплошной заливкой"/>
          <p:cNvPicPr/>
          <p:nvPr/>
        </p:nvPicPr>
        <p:blipFill>
          <a:blip r:embed="rId1"/>
          <a:stretch/>
        </p:blipFill>
        <p:spPr>
          <a:xfrm>
            <a:off x="4042080" y="16387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467" name="Рисунок 46" descr="Линейчатая диаграмма со сплошной заливкой"/>
          <p:cNvPicPr/>
          <p:nvPr/>
        </p:nvPicPr>
        <p:blipFill>
          <a:blip r:embed="rId2"/>
          <a:stretch/>
        </p:blipFill>
        <p:spPr>
          <a:xfrm>
            <a:off x="9057240" y="30279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468" name="Рисунок 47" descr="Переместить со сплошной заливкой"/>
          <p:cNvPicPr/>
          <p:nvPr/>
        </p:nvPicPr>
        <p:blipFill>
          <a:blip r:embed="rId3"/>
          <a:stretch/>
        </p:blipFill>
        <p:spPr>
          <a:xfrm>
            <a:off x="9057240" y="38649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469" name="Рисунок 48" descr="Целевая аудитория со сплошной заливкой"/>
          <p:cNvPicPr/>
          <p:nvPr/>
        </p:nvPicPr>
        <p:blipFill>
          <a:blip r:embed="rId4"/>
          <a:stretch/>
        </p:blipFill>
        <p:spPr>
          <a:xfrm>
            <a:off x="9057240" y="55202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470" name="Рисунок 50" descr="Мишень со сплошной заливкой"/>
          <p:cNvPicPr/>
          <p:nvPr/>
        </p:nvPicPr>
        <p:blipFill>
          <a:blip r:embed="rId5"/>
          <a:stretch/>
        </p:blipFill>
        <p:spPr>
          <a:xfrm>
            <a:off x="9057240" y="22053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1471" name="Рисунок 52" descr="Документ со сплошной заливкой"/>
          <p:cNvPicPr/>
          <p:nvPr/>
        </p:nvPicPr>
        <p:blipFill>
          <a:blip r:embed="rId6"/>
          <a:stretch/>
        </p:blipFill>
        <p:spPr>
          <a:xfrm>
            <a:off x="9057240" y="469548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1472" name="TextBox 1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Рисунок 15"/>
          <p:cNvSpPr/>
          <p:nvPr/>
        </p:nvSpPr>
        <p:spPr>
          <a:xfrm>
            <a:off x="627120" y="1256400"/>
            <a:ext cx="6886080" cy="2894040"/>
          </a:xfrm>
          <a:custGeom>
            <a:avLst/>
            <a:gdLst>
              <a:gd name="textAreaLeft" fmla="*/ 0 w 6886080"/>
              <a:gd name="textAreaRight" fmla="*/ 6888600 w 6886080"/>
              <a:gd name="textAreaTop" fmla="*/ 0 h 2894040"/>
              <a:gd name="textAreaBottom" fmla="*/ 2896560 h 2894040"/>
            </a:gdLst>
            <a:ahLst/>
            <a:rect l="textAreaLeft" t="textAreaTop" r="textAreaRight" b="textAreaBottom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474" name="TextBox 2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МАТЕРИАЛ ПОДГОТОВЛЕН ПРОЕКТНЫМ АДМИНИСТРАЦИЕЙ 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75" name="TextBox 9"/>
          <p:cNvSpPr/>
          <p:nvPr/>
        </p:nvSpPr>
        <p:spPr>
          <a:xfrm>
            <a:off x="7856280" y="3510000"/>
            <a:ext cx="167220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900" spc="-1" strike="noStrike">
                <a:solidFill>
                  <a:schemeClr val="lt1"/>
                </a:solidFill>
                <a:latin typeface="Arial"/>
                <a:ea typeface="DejaVu Sans"/>
              </a:rPr>
              <a:t>В РАМКЕ СЛЕДУЕТ КРУПНО РАЗМЕСТИТЬ ГЕРБ ВАШЕГО МУНИЦИПАЛИТЕТА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76" name="Picture 2" descr="Y:\Общая\ОБМЕН\ИНВЕСТИЦИИ\СОПРОВОЖДЕНИЕ ИНВЕСТИЦИОННЫХ ПРОЕКТОВ\ИНВЕСТИЦИОННЫЙ ПРОФИЛЬ\ГЕРБ 2.0.png"/>
          <p:cNvPicPr/>
          <p:nvPr/>
        </p:nvPicPr>
        <p:blipFill>
          <a:blip r:embed="rId2"/>
          <a:stretch/>
        </p:blipFill>
        <p:spPr>
          <a:xfrm>
            <a:off x="7741080" y="1256400"/>
            <a:ext cx="1787400" cy="2252880"/>
          </a:xfrm>
          <a:prstGeom prst="rect">
            <a:avLst/>
          </a:prstGeom>
          <a:ln w="0">
            <a:noFill/>
          </a:ln>
        </p:spPr>
      </p:pic>
      <p:sp>
        <p:nvSpPr>
          <p:cNvPr id="1477" name="Скругленный прямоугольник 12"/>
          <p:cNvSpPr/>
          <p:nvPr/>
        </p:nvSpPr>
        <p:spPr>
          <a:xfrm>
            <a:off x="7613280" y="158400"/>
            <a:ext cx="2151000" cy="94644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0" tIns="45000" bIns="4500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ВИЛЮЧИНСКИЙ ГОРОДСКОЙ ОКРУГ ЗАКРЫТОЕ АДМИНИСТРАТИВНО-ТЕРРИТОРИАЛЬНОЕ ОБРАЗОВАНИЕ ГОРОД ВИЛЮЧИНСК КАМЧАТСКОГО КРАЯ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78" name="Picture 4" descr=""/>
          <p:cNvPicPr/>
          <p:nvPr/>
        </p:nvPicPr>
        <p:blipFill>
          <a:blip r:embed="rId3"/>
          <a:stretch/>
        </p:blipFill>
        <p:spPr>
          <a:xfrm>
            <a:off x="9101880" y="147240"/>
            <a:ext cx="587160" cy="996480"/>
          </a:xfrm>
          <a:prstGeom prst="rect">
            <a:avLst/>
          </a:prstGeom>
          <a:ln w="0">
            <a:noFill/>
          </a:ln>
        </p:spPr>
      </p:pic>
      <p:sp>
        <p:nvSpPr>
          <p:cNvPr id="1479" name="Рисунок 16"/>
          <p:cNvSpPr/>
          <p:nvPr/>
        </p:nvSpPr>
        <p:spPr>
          <a:xfrm>
            <a:off x="627120" y="1256400"/>
            <a:ext cx="6886080" cy="3044520"/>
          </a:xfrm>
          <a:custGeom>
            <a:avLst/>
            <a:gdLst>
              <a:gd name="textAreaLeft" fmla="*/ 0 w 6886080"/>
              <a:gd name="textAreaRight" fmla="*/ 6888600 w 6886080"/>
              <a:gd name="textAreaTop" fmla="*/ 0 h 3044520"/>
              <a:gd name="textAreaBottom" fmla="*/ 3047040 h 3044520"/>
            </a:gdLst>
            <a:ahLst/>
            <a:rect l="textAreaLeft" t="textAreaTop" r="textAreaRight" b="textAreaBottom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Скругленный прямоугольник 1"/>
          <p:cNvSpPr/>
          <p:nvPr/>
        </p:nvSpPr>
        <p:spPr>
          <a:xfrm>
            <a:off x="627120" y="163800"/>
            <a:ext cx="227052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социально-экономические показатели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7" name="PlaceHolder 1"/>
          <p:cNvSpPr>
            <a:spLocks noGrp="1"/>
          </p:cNvSpPr>
          <p:nvPr>
            <p:ph type="sldNum" idx="10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AF9D47D1-02FE-4730-902A-A625A54960D4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Скругленный прямоугольник 4"/>
          <p:cNvSpPr/>
          <p:nvPr/>
        </p:nvSpPr>
        <p:spPr>
          <a:xfrm>
            <a:off x="540000" y="1585440"/>
            <a:ext cx="6021360" cy="4985280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9" name="Скругленный прямоугольник 9"/>
          <p:cNvSpPr/>
          <p:nvPr/>
        </p:nvSpPr>
        <p:spPr>
          <a:xfrm>
            <a:off x="6819480" y="1686240"/>
            <a:ext cx="2965680" cy="772920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ТЕМП РОСТА ОТГРУЗКИ </a:t>
            </a:r>
            <a:r>
              <a:rPr b="1" lang="en-US" sz="11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ПРОДУКЦИИ К ПРЕДЫДУЩЕМУ ГОДУ В ДЕЙСТВУЮЩИХ ЦЕНАХ</a:t>
            </a:r>
            <a:r>
              <a:rPr b="1" lang="en-US" sz="1100" spc="-1" strike="noStrike">
                <a:solidFill>
                  <a:srgbClr val="ffffff"/>
                </a:solidFill>
                <a:latin typeface="Arial"/>
                <a:ea typeface="DejaVu Sans"/>
              </a:rPr>
              <a:t>      </a:t>
            </a:r>
            <a:br>
              <a:rPr sz="1100"/>
            </a:b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 2024 ГОД (%)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0" name="Скругленный прямоугольник 10"/>
          <p:cNvSpPr/>
          <p:nvPr/>
        </p:nvSpPr>
        <p:spPr>
          <a:xfrm>
            <a:off x="6821280" y="2560680"/>
            <a:ext cx="2963880" cy="4010040"/>
          </a:xfrm>
          <a:prstGeom prst="roundRect">
            <a:avLst>
              <a:gd name="adj" fmla="val 8720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aphicFrame>
        <p:nvGraphicFramePr>
          <p:cNvPr id="131" name="Диаграмма 66"/>
          <p:cNvGraphicFramePr/>
          <p:nvPr/>
        </p:nvGraphicFramePr>
        <p:xfrm>
          <a:off x="6817320" y="2566440"/>
          <a:ext cx="2963160" cy="4021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132" name="Прямая соединительная линия 73"/>
          <p:cNvCxnSpPr/>
          <p:nvPr/>
        </p:nvCxnSpPr>
        <p:spPr>
          <a:xfrm>
            <a:off x="883800" y="6293880"/>
            <a:ext cx="273240" cy="2520"/>
          </a:xfrm>
          <a:prstGeom prst="straightConnector1">
            <a:avLst/>
          </a:prstGeom>
          <a:ln w="12600">
            <a:solidFill>
              <a:srgbClr val="a6a6a6"/>
            </a:solidFill>
            <a:round/>
          </a:ln>
        </p:spPr>
      </p:cxnSp>
      <p:sp>
        <p:nvSpPr>
          <p:cNvPr id="133" name="TextBox 78"/>
          <p:cNvSpPr/>
          <p:nvPr/>
        </p:nvSpPr>
        <p:spPr>
          <a:xfrm>
            <a:off x="1235160" y="6171120"/>
            <a:ext cx="52596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2021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год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134" name="Прямая соединительная линия 80"/>
          <p:cNvCxnSpPr/>
          <p:nvPr/>
        </p:nvCxnSpPr>
        <p:spPr>
          <a:xfrm>
            <a:off x="1774080" y="6279480"/>
            <a:ext cx="272880" cy="2520"/>
          </a:xfrm>
          <a:prstGeom prst="straightConnector1">
            <a:avLst/>
          </a:prstGeom>
          <a:ln w="12600">
            <a:solidFill>
              <a:srgbClr val="b1c1e4"/>
            </a:solidFill>
            <a:round/>
          </a:ln>
        </p:spPr>
      </p:cxnSp>
      <p:sp>
        <p:nvSpPr>
          <p:cNvPr id="135" name="TextBox 90"/>
          <p:cNvSpPr/>
          <p:nvPr/>
        </p:nvSpPr>
        <p:spPr>
          <a:xfrm>
            <a:off x="2124360" y="6171120"/>
            <a:ext cx="43884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800" spc="-1" strike="noStrike">
                <a:solidFill>
                  <a:schemeClr val="dk1"/>
                </a:solidFill>
                <a:latin typeface="Arial"/>
                <a:ea typeface="DejaVu Sans"/>
              </a:rPr>
              <a:t>2022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год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136" name="Прямая соединительная линия 100"/>
          <p:cNvCxnSpPr/>
          <p:nvPr/>
        </p:nvCxnSpPr>
        <p:spPr>
          <a:xfrm>
            <a:off x="2648160" y="6279480"/>
            <a:ext cx="273240" cy="2520"/>
          </a:xfrm>
          <a:prstGeom prst="straightConnector1">
            <a:avLst/>
          </a:prstGeom>
          <a:ln w="12600">
            <a:solidFill>
              <a:srgbClr val="4756a0"/>
            </a:solidFill>
            <a:round/>
          </a:ln>
        </p:spPr>
      </p:cxnSp>
      <p:sp>
        <p:nvSpPr>
          <p:cNvPr id="137" name="TextBox 111"/>
          <p:cNvSpPr/>
          <p:nvPr/>
        </p:nvSpPr>
        <p:spPr>
          <a:xfrm>
            <a:off x="2975040" y="6176160"/>
            <a:ext cx="78012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2023 год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38" name="Группа 158"/>
          <p:cNvGrpSpPr/>
          <p:nvPr/>
        </p:nvGrpSpPr>
        <p:grpSpPr>
          <a:xfrm>
            <a:off x="2301480" y="2416680"/>
            <a:ext cx="2738160" cy="2612160"/>
            <a:chOff x="2301480" y="2416680"/>
            <a:chExt cx="2738160" cy="2612160"/>
          </a:xfrm>
        </p:grpSpPr>
        <p:sp>
          <p:nvSpPr>
            <p:cNvPr id="139" name="Правильный пятиугольник 112"/>
            <p:cNvSpPr/>
            <p:nvPr/>
          </p:nvSpPr>
          <p:spPr>
            <a:xfrm>
              <a:off x="2301480" y="2416680"/>
              <a:ext cx="2738160" cy="260748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fbfbfb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x-none" sz="1800" spc="-1" strike="noStrike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grpSp>
          <p:nvGrpSpPr>
            <p:cNvPr id="140" name=""/>
            <p:cNvGrpSpPr/>
            <p:nvPr/>
          </p:nvGrpSpPr>
          <p:grpSpPr>
            <a:xfrm>
              <a:off x="2880360" y="2880000"/>
              <a:ext cx="1619640" cy="1615680"/>
              <a:chOff x="2880360" y="2880000"/>
              <a:chExt cx="1619640" cy="1615680"/>
            </a:xfrm>
          </p:grpSpPr>
          <p:sp>
            <p:nvSpPr>
              <p:cNvPr id="141" name=""/>
              <p:cNvSpPr/>
              <p:nvPr/>
            </p:nvSpPr>
            <p:spPr>
              <a:xfrm>
                <a:off x="2880360" y="2880000"/>
                <a:ext cx="1619640" cy="1615680"/>
              </a:xfrm>
              <a:custGeom>
                <a:avLst/>
                <a:gdLst>
                  <a:gd name="textAreaLeft" fmla="*/ 0 w 1619640"/>
                  <a:gd name="textAreaRight" fmla="*/ 1620000 w 1619640"/>
                  <a:gd name="textAreaTop" fmla="*/ 0 h 1615680"/>
                  <a:gd name="textAreaBottom" fmla="*/ 1616040 h 1615680"/>
                </a:gdLst>
                <a:ahLst/>
                <a:rect l="textAreaLeft" t="textAreaTop" r="textAreaRight" b="textAreaBottom"/>
                <a:pathLst>
                  <a:path w="4500" h="4489">
                    <a:moveTo>
                      <a:pt x="0" y="1715"/>
                    </a:moveTo>
                    <a:cubicBezTo>
                      <a:pt x="750" y="1143"/>
                      <a:pt x="1500" y="572"/>
                      <a:pt x="2250" y="0"/>
                    </a:cubicBezTo>
                    <a:cubicBezTo>
                      <a:pt x="3000" y="572"/>
                      <a:pt x="3750" y="1143"/>
                      <a:pt x="4500" y="1715"/>
                    </a:cubicBezTo>
                    <a:cubicBezTo>
                      <a:pt x="4214" y="2640"/>
                      <a:pt x="3927" y="3564"/>
                      <a:pt x="3641" y="4489"/>
                    </a:cubicBezTo>
                    <a:cubicBezTo>
                      <a:pt x="2714" y="4489"/>
                      <a:pt x="1786" y="4489"/>
                      <a:pt x="859" y="4489"/>
                    </a:cubicBezTo>
                    <a:cubicBezTo>
                      <a:pt x="573" y="3564"/>
                      <a:pt x="286" y="2640"/>
                      <a:pt x="0" y="1715"/>
                    </a:cubicBezTo>
                    <a:close/>
                  </a:path>
                </a:pathLst>
              </a:custGeom>
              <a:solidFill>
                <a:schemeClr val="lt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>
                  <a:lnSpc>
                    <a:spcPct val="100000"/>
                  </a:lnSpc>
                </a:pPr>
                <a:endParaRPr b="0" lang="x-none" sz="1800" spc="-1" strike="noStrike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2" name=""/>
              <p:cNvSpPr/>
              <p:nvPr/>
            </p:nvSpPr>
            <p:spPr>
              <a:xfrm>
                <a:off x="2880360" y="2880000"/>
                <a:ext cx="1619640" cy="1615680"/>
              </a:xfrm>
              <a:custGeom>
                <a:avLst/>
                <a:gdLst>
                  <a:gd name="textAreaLeft" fmla="*/ 0 w 1619640"/>
                  <a:gd name="textAreaRight" fmla="*/ 1620000 w 1619640"/>
                  <a:gd name="textAreaTop" fmla="*/ 0 h 1615680"/>
                  <a:gd name="textAreaBottom" fmla="*/ 1616040 h 1615680"/>
                </a:gdLst>
                <a:ahLst/>
                <a:rect l="textAreaLeft" t="textAreaTop" r="textAreaRight" b="textAreaBottom"/>
                <a:pathLst>
                  <a:path w="4500" h="4489">
                    <a:moveTo>
                      <a:pt x="0" y="1715"/>
                    </a:moveTo>
                    <a:cubicBezTo>
                      <a:pt x="750" y="1143"/>
                      <a:pt x="1500" y="572"/>
                      <a:pt x="2250" y="0"/>
                    </a:cubicBezTo>
                    <a:cubicBezTo>
                      <a:pt x="3000" y="572"/>
                      <a:pt x="3750" y="1143"/>
                      <a:pt x="4500" y="1715"/>
                    </a:cubicBezTo>
                    <a:cubicBezTo>
                      <a:pt x="4214" y="2640"/>
                      <a:pt x="3927" y="3564"/>
                      <a:pt x="3641" y="4489"/>
                    </a:cubicBezTo>
                    <a:cubicBezTo>
                      <a:pt x="2714" y="4489"/>
                      <a:pt x="1786" y="4489"/>
                      <a:pt x="859" y="4489"/>
                    </a:cubicBezTo>
                    <a:cubicBezTo>
                      <a:pt x="573" y="3564"/>
                      <a:pt x="286" y="2640"/>
                      <a:pt x="0" y="1715"/>
                    </a:cubicBezTo>
                    <a:close/>
                  </a:path>
                </a:pathLst>
              </a:cu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>
                  <a:lnSpc>
                    <a:spcPct val="100000"/>
                  </a:lnSpc>
                </a:pPr>
                <a:endParaRPr b="0" lang="x-none" sz="1800" spc="-1" strike="noStrike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</p:grpSp>
        <p:cxnSp>
          <p:nvCxnSpPr>
            <p:cNvPr id="143" name="Прямая соединительная линия 115"/>
            <p:cNvCxnSpPr/>
            <p:nvPr/>
          </p:nvCxnSpPr>
          <p:spPr>
            <a:xfrm>
              <a:off x="3674880" y="2416680"/>
              <a:ext cx="2520" cy="2612520"/>
            </a:xfrm>
            <a:prstGeom prst="straightConnector1">
              <a:avLst/>
            </a:prstGeom>
            <a:ln w="0">
              <a:solidFill>
                <a:srgbClr val="f1f1f1"/>
              </a:solidFill>
            </a:ln>
          </p:spPr>
        </p:cxnSp>
        <p:grpSp>
          <p:nvGrpSpPr>
            <p:cNvPr id="144" name="Группа 157"/>
            <p:cNvGrpSpPr/>
            <p:nvPr/>
          </p:nvGrpSpPr>
          <p:grpSpPr>
            <a:xfrm>
              <a:off x="2591640" y="3119040"/>
              <a:ext cx="2162160" cy="1207440"/>
              <a:chOff x="2591640" y="3119040"/>
              <a:chExt cx="2162160" cy="1207440"/>
            </a:xfrm>
          </p:grpSpPr>
          <p:grpSp>
            <p:nvGrpSpPr>
              <p:cNvPr id="145" name="Группа 120"/>
              <p:cNvGrpSpPr/>
              <p:nvPr/>
            </p:nvGrpSpPr>
            <p:grpSpPr>
              <a:xfrm>
                <a:off x="2591640" y="3119040"/>
                <a:ext cx="2162160" cy="1207440"/>
                <a:chOff x="2591640" y="3119040"/>
                <a:chExt cx="2162160" cy="1207440"/>
              </a:xfrm>
            </p:grpSpPr>
            <p:cxnSp>
              <p:nvCxnSpPr>
                <p:cNvPr id="146" name="Прямая соединительная линия 116"/>
                <p:cNvCxnSpPr/>
                <p:nvPr/>
              </p:nvCxnSpPr>
              <p:spPr>
                <a:xfrm flipH="1">
                  <a:off x="2591640" y="3119040"/>
                  <a:ext cx="2090160" cy="1207800"/>
                </a:xfrm>
                <a:prstGeom prst="straightConnector1">
                  <a:avLst/>
                </a:prstGeom>
                <a:ln w="0">
                  <a:solidFill>
                    <a:srgbClr val="f1f1f1"/>
                  </a:solidFill>
                </a:ln>
              </p:spPr>
            </p:cxnSp>
            <p:cxnSp>
              <p:nvCxnSpPr>
                <p:cNvPr id="147" name="Прямая соединительная линия 119"/>
                <p:cNvCxnSpPr/>
                <p:nvPr/>
              </p:nvCxnSpPr>
              <p:spPr>
                <a:xfrm>
                  <a:off x="2664000" y="3119040"/>
                  <a:ext cx="2090160" cy="1207800"/>
                </a:xfrm>
                <a:prstGeom prst="straightConnector1">
                  <a:avLst/>
                </a:prstGeom>
                <a:ln w="0">
                  <a:solidFill>
                    <a:srgbClr val="f1f1f1"/>
                  </a:solidFill>
                </a:ln>
              </p:spPr>
            </p:cxnSp>
          </p:grpSp>
          <p:sp>
            <p:nvSpPr>
              <p:cNvPr id="148" name="Овал 121"/>
              <p:cNvSpPr/>
              <p:nvPr/>
            </p:nvSpPr>
            <p:spPr>
              <a:xfrm>
                <a:off x="3645360" y="3666240"/>
                <a:ext cx="60120" cy="60120"/>
              </a:xfrm>
              <a:prstGeom prst="ellipse">
                <a:avLst/>
              </a:prstGeom>
              <a:solidFill>
                <a:srgbClr val="f1f1f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720" bIns="-720" anchor="ctr">
                <a:noAutofit/>
              </a:bodyPr>
              <a:p>
                <a:pPr>
                  <a:lnSpc>
                    <a:spcPct val="100000"/>
                  </a:lnSpc>
                </a:pPr>
                <a:endParaRPr b="0" lang="x-none" sz="1800" spc="-1" strike="noStrike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</p:grpSp>
      </p:grpSp>
      <p:sp>
        <p:nvSpPr>
          <p:cNvPr id="149" name="TextBox 122"/>
          <p:cNvSpPr/>
          <p:nvPr/>
        </p:nvSpPr>
        <p:spPr>
          <a:xfrm>
            <a:off x="3193560" y="1674720"/>
            <a:ext cx="111780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Объем инвестиций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в основной капитал </a:t>
            </a: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млрд руб.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0" name="Скругленный прямоугольник 124"/>
          <p:cNvSpPr/>
          <p:nvPr/>
        </p:nvSpPr>
        <p:spPr>
          <a:xfrm>
            <a:off x="3193560" y="2133360"/>
            <a:ext cx="319680" cy="177480"/>
          </a:xfrm>
          <a:prstGeom prst="roundRect">
            <a:avLst>
              <a:gd name="adj" fmla="val 50000"/>
            </a:avLst>
          </a:prstGeom>
          <a:solidFill>
            <a:schemeClr val="lt1">
              <a:lumMod val="65000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1,2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1" name="Скругленный прямоугольник 125"/>
          <p:cNvSpPr/>
          <p:nvPr/>
        </p:nvSpPr>
        <p:spPr>
          <a:xfrm>
            <a:off x="3991680" y="212832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0,5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algn="ctr" defTabSz="457200">
              <a:lnSpc>
                <a:spcPct val="100000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2" name="Скругленный прямоугольник 126"/>
          <p:cNvSpPr/>
          <p:nvPr/>
        </p:nvSpPr>
        <p:spPr>
          <a:xfrm>
            <a:off x="3591000" y="213336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0,7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3" name="TextBox 131"/>
          <p:cNvSpPr/>
          <p:nvPr/>
        </p:nvSpPr>
        <p:spPr>
          <a:xfrm>
            <a:off x="5269320" y="3015720"/>
            <a:ext cx="128016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Объем отгруженной продукции </a:t>
            </a: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млрд руб.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4" name="Скругленный прямоугольник 132"/>
          <p:cNvSpPr/>
          <p:nvPr/>
        </p:nvSpPr>
        <p:spPr>
          <a:xfrm>
            <a:off x="5269320" y="3420360"/>
            <a:ext cx="319680" cy="177480"/>
          </a:xfrm>
          <a:prstGeom prst="roundRect">
            <a:avLst>
              <a:gd name="adj" fmla="val 50000"/>
            </a:avLst>
          </a:prstGeom>
          <a:solidFill>
            <a:schemeClr val="lt1">
              <a:lumMod val="65000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3,4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5" name="Скругленный прямоугольник 133"/>
          <p:cNvSpPr/>
          <p:nvPr/>
        </p:nvSpPr>
        <p:spPr>
          <a:xfrm>
            <a:off x="6072840" y="342684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4,7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6" name="Скругленный прямоугольник 134"/>
          <p:cNvSpPr/>
          <p:nvPr/>
        </p:nvSpPr>
        <p:spPr>
          <a:xfrm>
            <a:off x="5679000" y="343728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6,7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7" name="TextBox 135"/>
          <p:cNvSpPr/>
          <p:nvPr/>
        </p:nvSpPr>
        <p:spPr>
          <a:xfrm>
            <a:off x="4862520" y="4586400"/>
            <a:ext cx="156060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21" strike="noStrike">
                <a:solidFill>
                  <a:srgbClr val="4756a0"/>
                </a:solidFill>
                <a:latin typeface="Arial"/>
                <a:ea typeface="DejaVu Sans"/>
              </a:rPr>
              <a:t>Фонд з.п. работников организаций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млрд руб.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8" name="Скругленный прямоугольник 136"/>
          <p:cNvSpPr/>
          <p:nvPr/>
        </p:nvSpPr>
        <p:spPr>
          <a:xfrm>
            <a:off x="4862520" y="5041080"/>
            <a:ext cx="319680" cy="177480"/>
          </a:xfrm>
          <a:prstGeom prst="roundRect">
            <a:avLst>
              <a:gd name="adj" fmla="val 50000"/>
            </a:avLst>
          </a:prstGeom>
          <a:solidFill>
            <a:schemeClr val="lt1">
              <a:lumMod val="65000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5,5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9" name="Скругленный прямоугольник 137"/>
          <p:cNvSpPr/>
          <p:nvPr/>
        </p:nvSpPr>
        <p:spPr>
          <a:xfrm>
            <a:off x="5660640" y="503604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6,0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0" name="Скругленный прямоугольник 138"/>
          <p:cNvSpPr/>
          <p:nvPr/>
        </p:nvSpPr>
        <p:spPr>
          <a:xfrm>
            <a:off x="5259960" y="504108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5,5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1" name="TextBox 139"/>
          <p:cNvSpPr/>
          <p:nvPr/>
        </p:nvSpPr>
        <p:spPr>
          <a:xfrm>
            <a:off x="1589040" y="4583160"/>
            <a:ext cx="98568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21" strike="noStrike">
                <a:solidFill>
                  <a:srgbClr val="4756a0"/>
                </a:solidFill>
                <a:latin typeface="Arial"/>
                <a:ea typeface="DejaVu Sans"/>
              </a:rPr>
              <a:t>Оборот розничной торговли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млрд руб.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2" name="Скругленный прямоугольник 140"/>
          <p:cNvSpPr/>
          <p:nvPr/>
        </p:nvSpPr>
        <p:spPr>
          <a:xfrm>
            <a:off x="1235160" y="5032440"/>
            <a:ext cx="319680" cy="177480"/>
          </a:xfrm>
          <a:prstGeom prst="roundRect">
            <a:avLst>
              <a:gd name="adj" fmla="val 50000"/>
            </a:avLst>
          </a:prstGeom>
          <a:solidFill>
            <a:schemeClr val="lt1">
              <a:lumMod val="65000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0,4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3" name="Скругленный прямоугольник 142"/>
          <p:cNvSpPr/>
          <p:nvPr/>
        </p:nvSpPr>
        <p:spPr>
          <a:xfrm>
            <a:off x="1602360" y="503280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0,6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4" name="TextBox 143"/>
          <p:cNvSpPr/>
          <p:nvPr/>
        </p:nvSpPr>
        <p:spPr>
          <a:xfrm>
            <a:off x="1085400" y="3015720"/>
            <a:ext cx="156060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21" strike="noStrike">
                <a:solidFill>
                  <a:srgbClr val="4756a0"/>
                </a:solidFill>
                <a:latin typeface="Arial"/>
                <a:ea typeface="DejaVu Sans"/>
              </a:rPr>
              <a:t>Средний размер назначенных пенсий*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руб.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5" name="Скругленный прямоугольник 144"/>
          <p:cNvSpPr/>
          <p:nvPr/>
        </p:nvSpPr>
        <p:spPr>
          <a:xfrm>
            <a:off x="1048320" y="3420360"/>
            <a:ext cx="319680" cy="177480"/>
          </a:xfrm>
          <a:prstGeom prst="roundRect">
            <a:avLst>
              <a:gd name="adj" fmla="val 50000"/>
            </a:avLst>
          </a:prstGeom>
          <a:solidFill>
            <a:schemeClr val="lt1">
              <a:lumMod val="65000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23317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6" name="Скругленный прямоугольник 145"/>
          <p:cNvSpPr/>
          <p:nvPr/>
        </p:nvSpPr>
        <p:spPr>
          <a:xfrm>
            <a:off x="1802160" y="342684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27 965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7" name="Скругленный прямоугольник 146"/>
          <p:cNvSpPr/>
          <p:nvPr/>
        </p:nvSpPr>
        <p:spPr>
          <a:xfrm>
            <a:off x="1423440" y="342684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24 856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8" name="TextBox 147"/>
          <p:cNvSpPr/>
          <p:nvPr/>
        </p:nvSpPr>
        <p:spPr>
          <a:xfrm>
            <a:off x="2952720" y="5140800"/>
            <a:ext cx="1607760" cy="48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800" spc="-21" strike="noStrike">
                <a:solidFill>
                  <a:srgbClr val="4756a0"/>
                </a:solidFill>
                <a:latin typeface="Arial"/>
                <a:ea typeface="DejaVu Sans"/>
              </a:rPr>
              <a:t>Среднемесячная номинальная начисленная з.п. работников организаций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руб.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9" name="Скругленный прямоугольник 148"/>
          <p:cNvSpPr/>
          <p:nvPr/>
        </p:nvSpPr>
        <p:spPr>
          <a:xfrm>
            <a:off x="3021840" y="5643000"/>
            <a:ext cx="319680" cy="177480"/>
          </a:xfrm>
          <a:prstGeom prst="roundRect">
            <a:avLst>
              <a:gd name="adj" fmla="val 50000"/>
            </a:avLst>
          </a:prstGeom>
          <a:solidFill>
            <a:schemeClr val="lt1">
              <a:lumMod val="65000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77998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0" name="Скругленный прямоугольник 149"/>
          <p:cNvSpPr/>
          <p:nvPr/>
        </p:nvSpPr>
        <p:spPr>
          <a:xfrm>
            <a:off x="3862080" y="564300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91227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1" name="Скругленный прямоугольник 150"/>
          <p:cNvSpPr/>
          <p:nvPr/>
        </p:nvSpPr>
        <p:spPr>
          <a:xfrm>
            <a:off x="3435480" y="565380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84613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2" name="Шестиугольник 160"/>
          <p:cNvSpPr/>
          <p:nvPr/>
        </p:nvSpPr>
        <p:spPr>
          <a:xfrm rot="1793400">
            <a:off x="2913840" y="2948040"/>
            <a:ext cx="1496520" cy="1479600"/>
          </a:xfrm>
          <a:custGeom>
            <a:avLst/>
            <a:gdLst>
              <a:gd name="textAreaLeft" fmla="*/ 0 w 1496520"/>
              <a:gd name="textAreaRight" fmla="*/ 1498320 w 1496520"/>
              <a:gd name="textAreaTop" fmla="*/ 0 h 1479600"/>
              <a:gd name="textAreaBottom" fmla="*/ 1481400 h 1479600"/>
            </a:gdLst>
            <a:ahLst/>
            <a:rect l="textAreaLeft" t="textAreaTop" r="textAreaRight" b="textAreaBottom"/>
            <a:pathLst>
              <a:path w="1956813" h="2002982">
                <a:moveTo>
                  <a:pt x="0" y="1124133"/>
                </a:moveTo>
                <a:lnTo>
                  <a:pt x="418960" y="0"/>
                </a:lnTo>
                <a:lnTo>
                  <a:pt x="1512454" y="108226"/>
                </a:lnTo>
                <a:lnTo>
                  <a:pt x="1956813" y="1141380"/>
                </a:lnTo>
                <a:lnTo>
                  <a:pt x="1350004" y="1643009"/>
                </a:lnTo>
                <a:lnTo>
                  <a:pt x="394626" y="2002982"/>
                </a:lnTo>
                <a:lnTo>
                  <a:pt x="0" y="1124133"/>
                </a:lnTo>
                <a:close/>
              </a:path>
            </a:pathLst>
          </a:custGeom>
          <a:noFill/>
          <a:ln w="12600">
            <a:solidFill>
              <a:srgbClr val="a6a6a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73" name="Шестиугольник 160"/>
          <p:cNvSpPr/>
          <p:nvPr/>
        </p:nvSpPr>
        <p:spPr>
          <a:xfrm rot="1581600">
            <a:off x="2747520" y="2923200"/>
            <a:ext cx="1566360" cy="1231920"/>
          </a:xfrm>
          <a:custGeom>
            <a:avLst/>
            <a:gdLst>
              <a:gd name="textAreaLeft" fmla="*/ 0 w 1566360"/>
              <a:gd name="textAreaRight" fmla="*/ 1568160 w 1566360"/>
              <a:gd name="textAreaTop" fmla="*/ 0 h 1231920"/>
              <a:gd name="textAreaBottom" fmla="*/ 1233720 h 1231920"/>
            </a:gdLst>
            <a:ahLst/>
            <a:rect l="textAreaLeft" t="textAreaTop" r="textAreaRight" b="textAreaBottom"/>
            <a:pathLst>
              <a:path w="2052089" h="1596834">
                <a:moveTo>
                  <a:pt x="0" y="1162379"/>
                </a:moveTo>
                <a:lnTo>
                  <a:pt x="820237" y="0"/>
                </a:lnTo>
                <a:lnTo>
                  <a:pt x="1694788" y="58870"/>
                </a:lnTo>
                <a:lnTo>
                  <a:pt x="2052089" y="870750"/>
                </a:lnTo>
                <a:lnTo>
                  <a:pt x="1702202" y="1596834"/>
                </a:lnTo>
                <a:lnTo>
                  <a:pt x="756561" y="1589789"/>
                </a:lnTo>
                <a:lnTo>
                  <a:pt x="0" y="1162379"/>
                </a:lnTo>
                <a:close/>
              </a:path>
            </a:pathLst>
          </a:custGeom>
          <a:noFill/>
          <a:ln w="12600">
            <a:solidFill>
              <a:srgbClr val="b1c1e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74" name="Шестиугольник 160"/>
          <p:cNvSpPr/>
          <p:nvPr/>
        </p:nvSpPr>
        <p:spPr>
          <a:xfrm rot="1245000">
            <a:off x="2923200" y="3073320"/>
            <a:ext cx="1568520" cy="1298160"/>
          </a:xfrm>
          <a:custGeom>
            <a:avLst/>
            <a:gdLst>
              <a:gd name="textAreaLeft" fmla="*/ 0 w 1568520"/>
              <a:gd name="textAreaRight" fmla="*/ 1570320 w 1568520"/>
              <a:gd name="textAreaTop" fmla="*/ 0 h 1298160"/>
              <a:gd name="textAreaBottom" fmla="*/ 1299960 h 1298160"/>
            </a:gdLst>
            <a:ahLst/>
            <a:rect l="textAreaLeft" t="textAreaTop" r="textAreaRight" b="textAreaBottom"/>
            <a:pathLst>
              <a:path w="1945555" h="2014216">
                <a:moveTo>
                  <a:pt x="0" y="1356665"/>
                </a:moveTo>
                <a:lnTo>
                  <a:pt x="521822" y="0"/>
                </a:lnTo>
                <a:lnTo>
                  <a:pt x="1851985" y="103239"/>
                </a:lnTo>
                <a:lnTo>
                  <a:pt x="1945555" y="1148963"/>
                </a:lnTo>
                <a:lnTo>
                  <a:pt x="1673824" y="2014216"/>
                </a:lnTo>
                <a:lnTo>
                  <a:pt x="592186" y="1943192"/>
                </a:lnTo>
                <a:lnTo>
                  <a:pt x="0" y="1356665"/>
                </a:lnTo>
                <a:close/>
              </a:path>
            </a:pathLst>
          </a:cu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75" name="TextBox 5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6" name="TextBox 7"/>
          <p:cNvSpPr/>
          <p:nvPr/>
        </p:nvSpPr>
        <p:spPr>
          <a:xfrm>
            <a:off x="627120" y="550080"/>
            <a:ext cx="8824680" cy="128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СОЦИАЛЬНО-ЭКОНОМИЧЕСКИЕ ПОКАЗАТЕЛИ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7" name="Скругленный прямоугольник 52"/>
          <p:cNvSpPr/>
          <p:nvPr/>
        </p:nvSpPr>
        <p:spPr>
          <a:xfrm>
            <a:off x="1986840" y="5032440"/>
            <a:ext cx="319680" cy="1774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0,7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8" name="TextBox 51"/>
          <p:cNvSpPr/>
          <p:nvPr/>
        </p:nvSpPr>
        <p:spPr>
          <a:xfrm>
            <a:off x="893880" y="6408000"/>
            <a:ext cx="222660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*Пенсионное обеспечение в Камчатском крае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Скругленный прямоугольник 73"/>
          <p:cNvSpPr/>
          <p:nvPr/>
        </p:nvSpPr>
        <p:spPr>
          <a:xfrm>
            <a:off x="7624080" y="3931920"/>
            <a:ext cx="2157480" cy="237348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80" name="TextBox 75"/>
          <p:cNvSpPr/>
          <p:nvPr/>
        </p:nvSpPr>
        <p:spPr>
          <a:xfrm>
            <a:off x="7826400" y="4848840"/>
            <a:ext cx="16149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безработные граждане*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1" name="Скругленный прямоугольник 76"/>
          <p:cNvSpPr/>
          <p:nvPr/>
        </p:nvSpPr>
        <p:spPr>
          <a:xfrm>
            <a:off x="7823160" y="5612400"/>
            <a:ext cx="718560" cy="27396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963 чел.*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2" name="Скругленный прямоугольник 47"/>
          <p:cNvSpPr/>
          <p:nvPr/>
        </p:nvSpPr>
        <p:spPr>
          <a:xfrm>
            <a:off x="5296320" y="1847880"/>
            <a:ext cx="4488840" cy="1925640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83" name="Скругленный прямоугольник 10"/>
          <p:cNvSpPr/>
          <p:nvPr/>
        </p:nvSpPr>
        <p:spPr>
          <a:xfrm>
            <a:off x="5296320" y="1400400"/>
            <a:ext cx="4488840" cy="826560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84" name="Скругленный прямоугольник 13"/>
          <p:cNvSpPr/>
          <p:nvPr/>
        </p:nvSpPr>
        <p:spPr>
          <a:xfrm>
            <a:off x="5296320" y="3931920"/>
            <a:ext cx="2157480" cy="237348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85" name="Скругленный прямоугольник 15"/>
          <p:cNvSpPr/>
          <p:nvPr/>
        </p:nvSpPr>
        <p:spPr>
          <a:xfrm>
            <a:off x="665280" y="1580760"/>
            <a:ext cx="4495320" cy="21798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86" name="TextBox 2"/>
          <p:cNvSpPr/>
          <p:nvPr/>
        </p:nvSpPr>
        <p:spPr>
          <a:xfrm>
            <a:off x="627120" y="550080"/>
            <a:ext cx="9158040" cy="11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ДЕМОГРАФИЯ, ЗАНЯТОСТЬ И ДОХОДЫ НАСЕЛЕНИЯ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7" name="Скругленный прямоугольник 1"/>
          <p:cNvSpPr/>
          <p:nvPr/>
        </p:nvSpPr>
        <p:spPr>
          <a:xfrm>
            <a:off x="627120" y="163800"/>
            <a:ext cx="18849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занятость и доходы населения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8" name="TextBox 11"/>
          <p:cNvSpPr/>
          <p:nvPr/>
        </p:nvSpPr>
        <p:spPr>
          <a:xfrm>
            <a:off x="627120" y="1678320"/>
            <a:ext cx="446724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ЧИСЛЕННОСТЬ НАСЕЛЕНИЯ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9" name="PlaceHolder 1"/>
          <p:cNvSpPr>
            <a:spLocks noGrp="1"/>
          </p:cNvSpPr>
          <p:nvPr>
            <p:ph type="sldNum" idx="11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AE3DBCF-1D99-48E2-8256-BCA58ECA7C60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0" name="Скругленный прямоугольник 6"/>
          <p:cNvSpPr/>
          <p:nvPr/>
        </p:nvSpPr>
        <p:spPr>
          <a:xfrm>
            <a:off x="627120" y="3999960"/>
            <a:ext cx="4495320" cy="237348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aphicFrame>
        <p:nvGraphicFramePr>
          <p:cNvPr id="191" name="Диаграмма 17"/>
          <p:cNvGraphicFramePr/>
          <p:nvPr/>
        </p:nvGraphicFramePr>
        <p:xfrm>
          <a:off x="830160" y="2057760"/>
          <a:ext cx="3303360" cy="167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92" name="TextBox 22"/>
          <p:cNvSpPr/>
          <p:nvPr/>
        </p:nvSpPr>
        <p:spPr>
          <a:xfrm>
            <a:off x="627120" y="4209840"/>
            <a:ext cx="446724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ДЕМОГРАФИЧЕСКАЯ СИТУАЦИЯ В 2023 ГОДУ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193" name="Диаграмма 23"/>
          <p:cNvGraphicFramePr/>
          <p:nvPr/>
        </p:nvGraphicFramePr>
        <p:xfrm>
          <a:off x="1325880" y="4550760"/>
          <a:ext cx="3672000" cy="130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4" name="TextBox 25"/>
          <p:cNvSpPr/>
          <p:nvPr/>
        </p:nvSpPr>
        <p:spPr>
          <a:xfrm>
            <a:off x="4241160" y="2035080"/>
            <a:ext cx="756720" cy="10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темп прироста</a:t>
            </a:r>
            <a:endParaRPr b="0" lang="ru-RU" sz="700" spc="-1" strike="noStrike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195" name="Прямая соединительная линия 27"/>
          <p:cNvCxnSpPr/>
          <p:nvPr/>
        </p:nvCxnSpPr>
        <p:spPr>
          <a:xfrm>
            <a:off x="4136040" y="2034720"/>
            <a:ext cx="2520" cy="1500480"/>
          </a:xfrm>
          <a:prstGeom prst="straightConnector1">
            <a:avLst/>
          </a:prstGeom>
          <a:ln w="12600">
            <a:solidFill>
              <a:srgbClr val="4756a0"/>
            </a:solidFill>
            <a:round/>
          </a:ln>
        </p:spPr>
      </p:cxnSp>
      <p:sp>
        <p:nvSpPr>
          <p:cNvPr id="196" name="Скругленный прямоугольник 33"/>
          <p:cNvSpPr/>
          <p:nvPr/>
        </p:nvSpPr>
        <p:spPr>
          <a:xfrm>
            <a:off x="4241160" y="2335680"/>
            <a:ext cx="517320" cy="1774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+ 735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7" name="Скругленный прямоугольник 36"/>
          <p:cNvSpPr/>
          <p:nvPr/>
        </p:nvSpPr>
        <p:spPr>
          <a:xfrm>
            <a:off x="4241160" y="2790720"/>
            <a:ext cx="517320" cy="1774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+ 42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8" name="Скругленный прямоугольник 37"/>
          <p:cNvSpPr/>
          <p:nvPr/>
        </p:nvSpPr>
        <p:spPr>
          <a:xfrm>
            <a:off x="4241160" y="3245400"/>
            <a:ext cx="517320" cy="17748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- 730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9" name="TextBox 60"/>
          <p:cNvSpPr/>
          <p:nvPr/>
        </p:nvSpPr>
        <p:spPr>
          <a:xfrm>
            <a:off x="5316480" y="3804120"/>
            <a:ext cx="427500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темп роста указан в процентах к предыдущему году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0" name="TextBox 66"/>
          <p:cNvSpPr/>
          <p:nvPr/>
        </p:nvSpPr>
        <p:spPr>
          <a:xfrm>
            <a:off x="5498640" y="4346640"/>
            <a:ext cx="244440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2400" spc="-1" strike="noStrike">
                <a:solidFill>
                  <a:srgbClr val="4756a0"/>
                </a:solidFill>
                <a:latin typeface="Arial"/>
                <a:ea typeface="DejaVu Sans"/>
              </a:rPr>
              <a:t>0,4%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1" name="TextBox 67"/>
          <p:cNvSpPr/>
          <p:nvPr/>
        </p:nvSpPr>
        <p:spPr>
          <a:xfrm>
            <a:off x="5498640" y="4848840"/>
            <a:ext cx="16149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регистрируемая безработица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2" name="Скругленный прямоугольник 68"/>
          <p:cNvSpPr/>
          <p:nvPr/>
        </p:nvSpPr>
        <p:spPr>
          <a:xfrm>
            <a:off x="5495760" y="5612400"/>
            <a:ext cx="809640" cy="27396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0,6 %*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03" name="Рисунок 70" descr="Отменить подписку со сплошной заливкой"/>
          <p:cNvPicPr/>
          <p:nvPr/>
        </p:nvPicPr>
        <p:blipFill>
          <a:blip r:embed="rId3"/>
          <a:stretch/>
        </p:blipFill>
        <p:spPr>
          <a:xfrm>
            <a:off x="6966360" y="406620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72" descr="Уменьшить со сплошной заливкой"/>
          <p:cNvPicPr/>
          <p:nvPr/>
        </p:nvPicPr>
        <p:blipFill>
          <a:blip r:embed="rId4"/>
          <a:stretch/>
        </p:blipFill>
        <p:spPr>
          <a:xfrm>
            <a:off x="9315360" y="406620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205" name="TextBox 78"/>
          <p:cNvSpPr/>
          <p:nvPr/>
        </p:nvSpPr>
        <p:spPr>
          <a:xfrm>
            <a:off x="7824960" y="4345560"/>
            <a:ext cx="51552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2400" spc="-1" strike="noStrike">
                <a:solidFill>
                  <a:srgbClr val="4756a0"/>
                </a:solidFill>
                <a:latin typeface="Arial"/>
                <a:ea typeface="DejaVu Sans"/>
              </a:rPr>
              <a:t>63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6" name="TextBox 80"/>
          <p:cNvSpPr/>
          <p:nvPr/>
        </p:nvSpPr>
        <p:spPr>
          <a:xfrm>
            <a:off x="8352360" y="4496760"/>
            <a:ext cx="38124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чел.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7" name="TextBox 82"/>
          <p:cNvSpPr/>
          <p:nvPr/>
        </p:nvSpPr>
        <p:spPr>
          <a:xfrm>
            <a:off x="7826400" y="6329880"/>
            <a:ext cx="427500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*Показатели по Камчатскому краю на 01.01.2025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8" name="TextBox 3"/>
          <p:cNvSpPr/>
          <p:nvPr/>
        </p:nvSpPr>
        <p:spPr>
          <a:xfrm>
            <a:off x="665280" y="656748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graphicFrame>
        <p:nvGraphicFramePr>
          <p:cNvPr id="209" name="Таблица 35"/>
          <p:cNvGraphicFramePr/>
          <p:nvPr/>
        </p:nvGraphicFramePr>
        <p:xfrm>
          <a:off x="5289840" y="1400400"/>
          <a:ext cx="4496040" cy="2361240"/>
        </p:xfrm>
        <a:graphic>
          <a:graphicData uri="http://schemas.openxmlformats.org/drawingml/2006/table">
            <a:tbl>
              <a:tblPr/>
              <a:tblGrid>
                <a:gridCol w="1400040"/>
                <a:gridCol w="398520"/>
                <a:gridCol w="899280"/>
                <a:gridCol w="899280"/>
                <a:gridCol w="899280"/>
              </a:tblGrid>
              <a:tr h="3315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ПОКАЗАТЕЛИ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ЕД. ИЗМ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202</a:t>
                      </a: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1</a:t>
                      </a: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 ГОД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2022 ГОД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2023 год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399960">
                <a:tc rowSpan="2">
                  <a:txBody>
                    <a:bodyPr l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среднемесячная номинальная начисленная заработная плата работников организаций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44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руб.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77 998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84 613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91 277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9996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%</a:t>
                      </a: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*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</a:t>
                      </a: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03</a:t>
                      </a: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,</a:t>
                      </a: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8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108</a:t>
                      </a: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,</a:t>
                      </a: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8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107,9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99960">
                <a:tc rowSpan="2">
                  <a:txBody>
                    <a:bodyPr l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фонд заработной платы работников организаций </a:t>
                      </a: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44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млн.</a:t>
                      </a:r>
                      <a:br>
                        <a:rPr sz="700"/>
                      </a:b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руб.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5455,9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5545,4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6053,2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9996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%</a:t>
                      </a: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*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93,2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103,6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109,2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29840">
                <a:tc>
                  <a:txBody>
                    <a:bodyPr l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реальная</a:t>
                      </a: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 заработная плата 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работников организаций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44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%</a:t>
                      </a: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*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104,2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98,5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100,4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130" descr="Холмы со сплошной заливкой"/>
          <p:cNvPicPr/>
          <p:nvPr/>
        </p:nvPicPr>
        <p:blipFill>
          <a:blip r:embed="rId1"/>
          <a:stretch/>
        </p:blipFill>
        <p:spPr>
          <a:xfrm>
            <a:off x="7625880" y="27219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100" descr="Сельское хозяйство со сплошной заливкой"/>
          <p:cNvPicPr/>
          <p:nvPr/>
        </p:nvPicPr>
        <p:blipFill>
          <a:blip r:embed="rId2"/>
          <a:stretch/>
        </p:blipFill>
        <p:spPr>
          <a:xfrm>
            <a:off x="2833200" y="53024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212" name="Скругленный прямоугольник 38"/>
          <p:cNvSpPr/>
          <p:nvPr/>
        </p:nvSpPr>
        <p:spPr>
          <a:xfrm>
            <a:off x="641160" y="2269800"/>
            <a:ext cx="4495320" cy="148068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13" name="Скругленный прямоугольник 39"/>
          <p:cNvSpPr/>
          <p:nvPr/>
        </p:nvSpPr>
        <p:spPr>
          <a:xfrm>
            <a:off x="641160" y="1376640"/>
            <a:ext cx="4495320" cy="77292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КЛИМАТ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4" name="Скругленный прямоугольник 16"/>
          <p:cNvSpPr/>
          <p:nvPr/>
        </p:nvSpPr>
        <p:spPr>
          <a:xfrm>
            <a:off x="627120" y="4824720"/>
            <a:ext cx="4495320" cy="1480680"/>
          </a:xfrm>
          <a:prstGeom prst="roundRect">
            <a:avLst>
              <a:gd name="adj" fmla="val 1409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15" name="Скругленный прямоугольник 12"/>
          <p:cNvSpPr/>
          <p:nvPr/>
        </p:nvSpPr>
        <p:spPr>
          <a:xfrm>
            <a:off x="627120" y="3931920"/>
            <a:ext cx="4495320" cy="77292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ЛЕСА И ПОЧВЫ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6" name="TextBox 2"/>
          <p:cNvSpPr/>
          <p:nvPr/>
        </p:nvSpPr>
        <p:spPr>
          <a:xfrm>
            <a:off x="635040" y="468720"/>
            <a:ext cx="915804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РЕСУРСНАЯ БАЗА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7" name="Скругленный прямоугольник 1"/>
          <p:cNvSpPr/>
          <p:nvPr/>
        </p:nvSpPr>
        <p:spPr>
          <a:xfrm>
            <a:off x="627120" y="163800"/>
            <a:ext cx="107496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ресурсная база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8" name="PlaceHolder 1"/>
          <p:cNvSpPr>
            <a:spLocks noGrp="1"/>
          </p:cNvSpPr>
          <p:nvPr>
            <p:ph type="sldNum" idx="12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6C31AEA-9F6A-4297-986D-92008891EBBC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Скругленный прямоугольник 42"/>
          <p:cNvSpPr/>
          <p:nvPr/>
        </p:nvSpPr>
        <p:spPr>
          <a:xfrm>
            <a:off x="5299920" y="1376640"/>
            <a:ext cx="4495320" cy="77292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МЕСТОРОЖДЕНИЯ И ПРОЯВЛЕНИЯ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0" name="TextBox 56"/>
          <p:cNvSpPr/>
          <p:nvPr/>
        </p:nvSpPr>
        <p:spPr>
          <a:xfrm>
            <a:off x="836280" y="2424960"/>
            <a:ext cx="347256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умеренный, с чертами морского и муссонного климата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1" name="TextBox 58"/>
          <p:cNvSpPr/>
          <p:nvPr/>
        </p:nvSpPr>
        <p:spPr>
          <a:xfrm>
            <a:off x="1201320" y="2758680"/>
            <a:ext cx="219348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endParaRPr b="0" lang="ru-RU" sz="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средняя температура: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в январе -8℃, в июле +15℃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2" name="TextBox 71"/>
          <p:cNvSpPr/>
          <p:nvPr/>
        </p:nvSpPr>
        <p:spPr>
          <a:xfrm>
            <a:off x="1228320" y="3183840"/>
            <a:ext cx="2688480" cy="35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endParaRPr b="0" lang="ru-RU" sz="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в среднее количество осадков в году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1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200.448 мм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23" name="Рисунок 79" descr="Термометр со сплошной заливкой"/>
          <p:cNvPicPr/>
          <p:nvPr/>
        </p:nvPicPr>
        <p:blipFill>
          <a:blip r:embed="rId3"/>
          <a:stretch/>
        </p:blipFill>
        <p:spPr>
          <a:xfrm>
            <a:off x="772200" y="2829960"/>
            <a:ext cx="341640" cy="341640"/>
          </a:xfrm>
          <a:prstGeom prst="rect">
            <a:avLst/>
          </a:prstGeom>
          <a:ln w="0">
            <a:noFill/>
          </a:ln>
        </p:spPr>
      </p:pic>
      <p:sp>
        <p:nvSpPr>
          <p:cNvPr id="224" name="TextBox 86"/>
          <p:cNvSpPr/>
          <p:nvPr/>
        </p:nvSpPr>
        <p:spPr>
          <a:xfrm>
            <a:off x="1187280" y="5290920"/>
            <a:ext cx="1295640" cy="61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каменная берёза,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авачинская береза,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осина, бузина, рябина камчатская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5" name="TextBox 98"/>
          <p:cNvSpPr/>
          <p:nvPr/>
        </p:nvSpPr>
        <p:spPr>
          <a:xfrm>
            <a:off x="3349080" y="5040000"/>
            <a:ext cx="152964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почвы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6" name="TextBox 101"/>
          <p:cNvSpPr/>
          <p:nvPr/>
        </p:nvSpPr>
        <p:spPr>
          <a:xfrm>
            <a:off x="3227040" y="5363640"/>
            <a:ext cx="17733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621"/>
              </a:lnSpc>
            </a:pPr>
            <a:r>
              <a:rPr b="0" lang="ru-RU" sz="1000" spc="-32" strike="noStrike">
                <a:solidFill>
                  <a:srgbClr val="4756a0"/>
                </a:solidFill>
                <a:latin typeface="Arial"/>
                <a:ea typeface="DejaVu Sans"/>
              </a:rPr>
              <a:t>преобладают вулканические 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621"/>
              </a:lnSpc>
            </a:pP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621"/>
              </a:lnSpc>
            </a:pPr>
            <a:r>
              <a:rPr b="0" lang="ru-RU" sz="1000" spc="-32" strike="noStrike">
                <a:solidFill>
                  <a:srgbClr val="4756a0"/>
                </a:solidFill>
                <a:latin typeface="Arial"/>
                <a:ea typeface="DejaVu Sans"/>
              </a:rPr>
              <a:t>слоисто-охристые дерновые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621"/>
              </a:lnSpc>
            </a:pP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7" name="TextBox 107"/>
          <p:cNvSpPr/>
          <p:nvPr/>
        </p:nvSpPr>
        <p:spPr>
          <a:xfrm>
            <a:off x="5860440" y="2758680"/>
            <a:ext cx="151524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месторождение вулканического шлака </a:t>
            </a:r>
            <a:br>
              <a:rPr sz="1000"/>
            </a:br>
            <a:r>
              <a:rPr b="1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«г. Шлаковая»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8" name="TextBox 108"/>
          <p:cNvSpPr/>
          <p:nvPr/>
        </p:nvSpPr>
        <p:spPr>
          <a:xfrm>
            <a:off x="7999920" y="2758680"/>
            <a:ext cx="1816560" cy="30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месторождение базальтов</a:t>
            </a:r>
            <a:br>
              <a:rPr sz="1000"/>
            </a:br>
            <a:r>
              <a:rPr b="1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 «Приморское»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9" name="Скругленный прямоугольник 152"/>
          <p:cNvSpPr/>
          <p:nvPr/>
        </p:nvSpPr>
        <p:spPr>
          <a:xfrm>
            <a:off x="5297760" y="2265840"/>
            <a:ext cx="4495320" cy="3409560"/>
          </a:xfrm>
          <a:prstGeom prst="roundRect">
            <a:avLst>
              <a:gd name="adj" fmla="val 13664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30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31" name="Рисунок 40" descr="Лиственное дерево со сплошной заливкой"/>
          <p:cNvPicPr/>
          <p:nvPr/>
        </p:nvPicPr>
        <p:blipFill>
          <a:blip r:embed="rId4"/>
          <a:stretch/>
        </p:blipFill>
        <p:spPr>
          <a:xfrm>
            <a:off x="756720" y="52556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232" name="Рисунок 41" descr="Снег со сплошной заливкой"/>
          <p:cNvPicPr/>
          <p:nvPr/>
        </p:nvPicPr>
        <p:blipFill>
          <a:blip r:embed="rId5"/>
          <a:stretch/>
        </p:blipFill>
        <p:spPr>
          <a:xfrm>
            <a:off x="756720" y="32857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"/>
          <p:cNvPicPr/>
          <p:nvPr/>
        </p:nvPicPr>
        <p:blipFill>
          <a:blip r:embed="rId6"/>
          <a:stretch/>
        </p:blipFill>
        <p:spPr>
          <a:xfrm>
            <a:off x="5459400" y="2732400"/>
            <a:ext cx="357840" cy="357840"/>
          </a:xfrm>
          <a:prstGeom prst="rect">
            <a:avLst/>
          </a:prstGeom>
          <a:ln w="0">
            <a:noFill/>
          </a:ln>
        </p:spPr>
      </p:pic>
      <p:sp>
        <p:nvSpPr>
          <p:cNvPr id="234" name="TextBox 44"/>
          <p:cNvSpPr/>
          <p:nvPr/>
        </p:nvSpPr>
        <p:spPr>
          <a:xfrm>
            <a:off x="1176840" y="4963320"/>
            <a:ext cx="1529640" cy="30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широколиственный каменно-березовый лес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35" name="Picture 4" descr=""/>
          <p:cNvPicPr/>
          <p:nvPr/>
        </p:nvPicPr>
        <p:blipFill>
          <a:blip r:embed="rId7"/>
          <a:stretch/>
        </p:blipFill>
        <p:spPr>
          <a:xfrm>
            <a:off x="5446440" y="3598920"/>
            <a:ext cx="370800" cy="370800"/>
          </a:xfrm>
          <a:prstGeom prst="rect">
            <a:avLst/>
          </a:prstGeom>
          <a:ln w="0">
            <a:noFill/>
          </a:ln>
        </p:spPr>
      </p:pic>
      <p:sp>
        <p:nvSpPr>
          <p:cNvPr id="236" name="TextBox 47"/>
          <p:cNvSpPr/>
          <p:nvPr/>
        </p:nvSpPr>
        <p:spPr>
          <a:xfrm>
            <a:off x="5885280" y="3486240"/>
            <a:ext cx="1658880" cy="21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000" spc="-1" strike="noStrike">
                <a:solidFill>
                  <a:srgbClr val="4756a0"/>
                </a:solidFill>
                <a:latin typeface="Arial"/>
                <a:ea typeface="DejaVu Sans"/>
              </a:rPr>
              <a:t>месторождения термальных вод: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0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- Паратунское, общей площадью 5573,1 га входит на территорию Вилючинского городского округа только восточным флангом;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0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- Южно-Бережное месторождение состоит из участка Ягодный  - 1,0 км² и участка Ближний - 0,69 км² 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37" name="Picture 7" descr=""/>
          <p:cNvPicPr/>
          <p:nvPr/>
        </p:nvPicPr>
        <p:blipFill>
          <a:blip r:embed="rId8"/>
          <a:stretch/>
        </p:blipFill>
        <p:spPr>
          <a:xfrm>
            <a:off x="7412040" y="3569400"/>
            <a:ext cx="300600" cy="300600"/>
          </a:xfrm>
          <a:prstGeom prst="rect">
            <a:avLst/>
          </a:prstGeom>
          <a:ln w="0">
            <a:noFill/>
          </a:ln>
        </p:spPr>
      </p:pic>
      <p:sp>
        <p:nvSpPr>
          <p:cNvPr id="238" name="TextBox 49"/>
          <p:cNvSpPr/>
          <p:nvPr/>
        </p:nvSpPr>
        <p:spPr>
          <a:xfrm>
            <a:off x="7805880" y="3497760"/>
            <a:ext cx="1816560" cy="198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месторождения пресных подземных вод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- участок (месторождение) «Приморский 1» расположен между озерами Ближнее и Дальнее, площадью 1,950 км²;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- участок (месторождение) </a:t>
            </a:r>
            <a:br>
              <a:rPr sz="1000"/>
            </a:br>
            <a:r>
              <a:rPr b="0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«2-й Сельдевый» расположен в междуречье ручьев </a:t>
            </a:r>
            <a:br>
              <a:rPr sz="1000"/>
            </a:br>
            <a:r>
              <a:rPr b="0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2-й Сельдевый и</a:t>
            </a:r>
            <a:br>
              <a:rPr sz="1000"/>
            </a:br>
            <a:r>
              <a:rPr b="0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3-й Сельдевый (в нижнем течении), площадью 0,168 км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Скругленный прямоугольник 248"/>
          <p:cNvSpPr/>
          <p:nvPr/>
        </p:nvSpPr>
        <p:spPr>
          <a:xfrm>
            <a:off x="7598520" y="2340000"/>
            <a:ext cx="2193480" cy="403560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40" name="Скругленный прямоугольник 249"/>
          <p:cNvSpPr/>
          <p:nvPr/>
        </p:nvSpPr>
        <p:spPr>
          <a:xfrm>
            <a:off x="7598520" y="1376640"/>
            <a:ext cx="2193480" cy="7729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96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КУЛЬТУРА И ИСКУССТВО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1" name="TextBox 253"/>
          <p:cNvSpPr/>
          <p:nvPr/>
        </p:nvSpPr>
        <p:spPr>
          <a:xfrm>
            <a:off x="7798320" y="2528280"/>
            <a:ext cx="1710720" cy="92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45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клубных объединений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14 из них со званием «НАРОДНЫЙ»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1 из них со званием «ЗАСЛУЖЕННЫЙ»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2" name="TextBox 258"/>
          <p:cNvSpPr/>
          <p:nvPr/>
        </p:nvSpPr>
        <p:spPr>
          <a:xfrm>
            <a:off x="7798320" y="5760000"/>
            <a:ext cx="198648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экотропа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3" name="TextBox 261"/>
          <p:cNvSpPr/>
          <p:nvPr/>
        </p:nvSpPr>
        <p:spPr>
          <a:xfrm>
            <a:off x="7798320" y="504000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7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памятников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4" name="TextBox 264"/>
          <p:cNvSpPr/>
          <p:nvPr/>
        </p:nvSpPr>
        <p:spPr>
          <a:xfrm>
            <a:off x="7798320" y="437076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музей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5" name="TextBox 269"/>
          <p:cNvSpPr/>
          <p:nvPr/>
        </p:nvSpPr>
        <p:spPr>
          <a:xfrm>
            <a:off x="7798320" y="378000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6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библиотек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6" name="TextBox 2"/>
          <p:cNvSpPr/>
          <p:nvPr/>
        </p:nvSpPr>
        <p:spPr>
          <a:xfrm>
            <a:off x="627120" y="477360"/>
            <a:ext cx="9158040" cy="11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СОЦИАЛЬНАЯ ИНФРАСТРУКТУРА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 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lang="ru-RU" sz="1500" spc="-1" strike="noStrike">
                <a:solidFill>
                  <a:schemeClr val="dk1"/>
                </a:solidFill>
                <a:latin typeface="Arial"/>
                <a:ea typeface="DejaVu Sans"/>
              </a:rPr>
              <a:t>ЗАКРЫТОГО АДМИНИСТРАТИВНО-ТЕРРИТОРИАЛЬНОГО ОБРАЗОВАНИЯ ГОРОДА ВИЛЮЧИНСКА КАМЧАТСКОГО КРАЯ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7" name="Скругленный прямоугольник 1"/>
          <p:cNvSpPr/>
          <p:nvPr/>
        </p:nvSpPr>
        <p:spPr>
          <a:xfrm>
            <a:off x="627120" y="163800"/>
            <a:ext cx="18090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социальная инфраструктура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8" name="PlaceHolder 1"/>
          <p:cNvSpPr>
            <a:spLocks noGrp="1"/>
          </p:cNvSpPr>
          <p:nvPr>
            <p:ph type="sldNum" idx="13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E48F4AB3-C0DF-4A7B-A7B3-343E8D818B0A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Скругленный прямоугольник 6"/>
          <p:cNvSpPr/>
          <p:nvPr/>
        </p:nvSpPr>
        <p:spPr>
          <a:xfrm>
            <a:off x="627120" y="2269800"/>
            <a:ext cx="2193480" cy="316728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50" name="Скругленный прямоугольник 8"/>
          <p:cNvSpPr/>
          <p:nvPr/>
        </p:nvSpPr>
        <p:spPr>
          <a:xfrm>
            <a:off x="627120" y="1376640"/>
            <a:ext cx="2193480" cy="7729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96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ОБРАЗОВАНИЕ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51" name="Рисунок 37" descr="Квадратная академическая шапочка со сплошной заливкой"/>
          <p:cNvPicPr/>
          <p:nvPr/>
        </p:nvPicPr>
        <p:blipFill>
          <a:blip r:embed="rId1"/>
          <a:stretch/>
        </p:blipFill>
        <p:spPr>
          <a:xfrm>
            <a:off x="1545120" y="1463040"/>
            <a:ext cx="357480" cy="357480"/>
          </a:xfrm>
          <a:prstGeom prst="rect">
            <a:avLst/>
          </a:prstGeom>
          <a:ln w="0">
            <a:noFill/>
          </a:ln>
        </p:spPr>
      </p:pic>
      <p:cxnSp>
        <p:nvCxnSpPr>
          <p:cNvPr id="252" name="Прямая соединительная линия 52"/>
          <p:cNvCxnSpPr/>
          <p:nvPr/>
        </p:nvCxnSpPr>
        <p:spPr>
          <a:xfrm>
            <a:off x="1720440" y="2439720"/>
            <a:ext cx="2520" cy="3700440"/>
          </a:xfrm>
          <a:prstGeom prst="straightConnector1">
            <a:avLst/>
          </a:prstGeom>
          <a:ln w="12600">
            <a:solidFill>
              <a:srgbClr val="ffffff"/>
            </a:solidFill>
            <a:round/>
          </a:ln>
        </p:spPr>
      </p:cxnSp>
      <p:sp>
        <p:nvSpPr>
          <p:cNvPr id="253" name="TextBox 34"/>
          <p:cNvSpPr/>
          <p:nvPr/>
        </p:nvSpPr>
        <p:spPr>
          <a:xfrm>
            <a:off x="826920" y="252828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9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учреждений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4" name="TextBox 35"/>
          <p:cNvSpPr/>
          <p:nvPr/>
        </p:nvSpPr>
        <p:spPr>
          <a:xfrm>
            <a:off x="826920" y="2873520"/>
            <a:ext cx="731520" cy="2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дошкольного образования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5" name="Скругленный прямоугольник 53"/>
          <p:cNvSpPr/>
          <p:nvPr/>
        </p:nvSpPr>
        <p:spPr>
          <a:xfrm>
            <a:off x="1312200" y="2481480"/>
            <a:ext cx="342000" cy="17748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29.2%</a:t>
            </a:r>
            <a:r>
              <a:rPr b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6" name="TextBox 113"/>
          <p:cNvSpPr/>
          <p:nvPr/>
        </p:nvSpPr>
        <p:spPr>
          <a:xfrm>
            <a:off x="1828440" y="252612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500" spc="-1" strike="noStrike">
                <a:solidFill>
                  <a:srgbClr val="a6a6a6"/>
                </a:solidFill>
                <a:latin typeface="Arial"/>
                <a:ea typeface="DejaVu Sans"/>
              </a:rPr>
              <a:t>1383</a:t>
            </a:r>
            <a:r>
              <a:rPr b="1" lang="ru-RU" sz="1100" spc="-1" strike="noStrike">
                <a:solidFill>
                  <a:srgbClr val="a6a6a6"/>
                </a:solidFill>
                <a:latin typeface="Arial"/>
                <a:ea typeface="DejaVu Sans"/>
              </a:rPr>
              <a:t> </a:t>
            </a:r>
            <a:r>
              <a:rPr b="1" lang="ru-RU" sz="1100" spc="-21" strike="noStrike">
                <a:solidFill>
                  <a:srgbClr val="a6a6a6"/>
                </a:solidFill>
                <a:latin typeface="Arial"/>
                <a:ea typeface="DejaVu Sans"/>
              </a:rPr>
              <a:t>учащихся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7" name="Скругленный прямоугольник 118"/>
          <p:cNvSpPr/>
          <p:nvPr/>
        </p:nvSpPr>
        <p:spPr>
          <a:xfrm>
            <a:off x="2340000" y="2347560"/>
            <a:ext cx="358920" cy="17748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84,7%</a:t>
            </a:r>
            <a:r>
              <a:rPr b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**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8" name="TextBox 158"/>
          <p:cNvSpPr/>
          <p:nvPr/>
        </p:nvSpPr>
        <p:spPr>
          <a:xfrm>
            <a:off x="826920" y="477072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учреждение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9" name="TextBox 159"/>
          <p:cNvSpPr/>
          <p:nvPr/>
        </p:nvSpPr>
        <p:spPr>
          <a:xfrm>
            <a:off x="826920" y="5115960"/>
            <a:ext cx="731520" cy="2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проф.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образования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0" name="TextBox 162"/>
          <p:cNvSpPr/>
          <p:nvPr/>
        </p:nvSpPr>
        <p:spPr>
          <a:xfrm>
            <a:off x="1828440" y="476856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a6a6a6"/>
                </a:solidFill>
                <a:latin typeface="Arial"/>
                <a:ea typeface="DejaVu Sans"/>
              </a:rPr>
              <a:t>232</a:t>
            </a:r>
            <a:r>
              <a:rPr b="1" lang="ru-RU" sz="1100" spc="-1" strike="noStrike">
                <a:solidFill>
                  <a:srgbClr val="a6a6a6"/>
                </a:solidFill>
                <a:latin typeface="Arial"/>
                <a:ea typeface="DejaVu Sans"/>
              </a:rPr>
              <a:t> </a:t>
            </a:r>
            <a:r>
              <a:rPr b="1" lang="ru-RU" sz="1100" spc="-21" strike="noStrike">
                <a:solidFill>
                  <a:srgbClr val="a6a6a6"/>
                </a:solidFill>
                <a:latin typeface="Arial"/>
                <a:ea typeface="DejaVu Sans"/>
              </a:rPr>
              <a:t>учащихся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1" name="TextBox 165"/>
          <p:cNvSpPr/>
          <p:nvPr/>
        </p:nvSpPr>
        <p:spPr>
          <a:xfrm>
            <a:off x="826920" y="402300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4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учреждения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2" name="TextBox 166"/>
          <p:cNvSpPr/>
          <p:nvPr/>
        </p:nvSpPr>
        <p:spPr>
          <a:xfrm>
            <a:off x="826920" y="4368600"/>
            <a:ext cx="731520" cy="2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школьного образования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3" name="Скругленный прямоугольник 167"/>
          <p:cNvSpPr/>
          <p:nvPr/>
        </p:nvSpPr>
        <p:spPr>
          <a:xfrm>
            <a:off x="1312200" y="3976560"/>
            <a:ext cx="342000" cy="17748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38.8%</a:t>
            </a:r>
            <a:r>
              <a:rPr b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4" name="TextBox 169"/>
          <p:cNvSpPr/>
          <p:nvPr/>
        </p:nvSpPr>
        <p:spPr>
          <a:xfrm>
            <a:off x="1828440" y="402120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a6a6a6"/>
                </a:solidFill>
                <a:latin typeface="Arial"/>
                <a:ea typeface="DejaVu Sans"/>
              </a:rPr>
              <a:t>3028</a:t>
            </a:r>
            <a:r>
              <a:rPr b="1" lang="ru-RU" sz="1100" spc="-1" strike="noStrike">
                <a:solidFill>
                  <a:srgbClr val="a6a6a6"/>
                </a:solidFill>
                <a:latin typeface="Arial"/>
                <a:ea typeface="DejaVu Sans"/>
              </a:rPr>
              <a:t> </a:t>
            </a:r>
            <a:r>
              <a:rPr b="1" lang="ru-RU" sz="1100" spc="-21" strike="noStrike">
                <a:solidFill>
                  <a:srgbClr val="a6a6a6"/>
                </a:solidFill>
                <a:latin typeface="Arial"/>
                <a:ea typeface="DejaVu Sans"/>
              </a:rPr>
              <a:t>учащихся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5" name="Скругленный прямоугольник 170"/>
          <p:cNvSpPr/>
          <p:nvPr/>
        </p:nvSpPr>
        <p:spPr>
          <a:xfrm>
            <a:off x="2312280" y="3974400"/>
            <a:ext cx="343440" cy="17748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98,5%</a:t>
            </a:r>
            <a:r>
              <a:rPr b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**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6" name="TextBox 172"/>
          <p:cNvSpPr/>
          <p:nvPr/>
        </p:nvSpPr>
        <p:spPr>
          <a:xfrm>
            <a:off x="826920" y="327564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6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учреждений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7" name="TextBox 173"/>
          <p:cNvSpPr/>
          <p:nvPr/>
        </p:nvSpPr>
        <p:spPr>
          <a:xfrm>
            <a:off x="826920" y="3621240"/>
            <a:ext cx="955080" cy="2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доп.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образования</a:t>
            </a:r>
            <a:endParaRPr b="0" lang="ru-RU" sz="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8" name="TextBox 176"/>
          <p:cNvSpPr/>
          <p:nvPr/>
        </p:nvSpPr>
        <p:spPr>
          <a:xfrm>
            <a:off x="1828440" y="327348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a6a6a6"/>
                </a:solidFill>
                <a:latin typeface="Arial"/>
                <a:ea typeface="DejaVu Sans"/>
              </a:rPr>
              <a:t>2641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a6a6a6"/>
                </a:solidFill>
                <a:latin typeface="Arial"/>
                <a:ea typeface="DejaVu Sans"/>
              </a:rPr>
              <a:t>учащихся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9" name="Скругленный прямоугольник 178"/>
          <p:cNvSpPr/>
          <p:nvPr/>
        </p:nvSpPr>
        <p:spPr>
          <a:xfrm>
            <a:off x="2960280" y="2250360"/>
            <a:ext cx="2193480" cy="428040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rgbClr val="ff0000"/>
              </a:solidFill>
              <a:latin typeface="Calibri"/>
              <a:ea typeface="DejaVu Sans"/>
            </a:endParaRPr>
          </a:p>
        </p:txBody>
      </p:sp>
      <p:sp>
        <p:nvSpPr>
          <p:cNvPr id="270" name="Скругленный прямоугольник 179"/>
          <p:cNvSpPr/>
          <p:nvPr/>
        </p:nvSpPr>
        <p:spPr>
          <a:xfrm>
            <a:off x="2954520" y="1376640"/>
            <a:ext cx="2193480" cy="7729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96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ЗДРАВОХРАНЕНИЕ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1" name="TextBox 184"/>
          <p:cNvSpPr/>
          <p:nvPr/>
        </p:nvSpPr>
        <p:spPr>
          <a:xfrm>
            <a:off x="3151440" y="2455920"/>
            <a:ext cx="199368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80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стационарных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коек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72" name="Рисунок 209" descr="Больница со сплошной заливкой"/>
          <p:cNvPicPr/>
          <p:nvPr/>
        </p:nvPicPr>
        <p:blipFill>
          <a:blip r:embed="rId2"/>
          <a:stretch/>
        </p:blipFill>
        <p:spPr>
          <a:xfrm>
            <a:off x="3872520" y="146196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273" name="TextBox 210"/>
          <p:cNvSpPr/>
          <p:nvPr/>
        </p:nvSpPr>
        <p:spPr>
          <a:xfrm>
            <a:off x="3154320" y="3042720"/>
            <a:ext cx="128232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родильное отделение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4" name="TextBox 211"/>
          <p:cNvSpPr/>
          <p:nvPr/>
        </p:nvSpPr>
        <p:spPr>
          <a:xfrm>
            <a:off x="3154320" y="3660840"/>
            <a:ext cx="1940760" cy="61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амбулаторно-поликлинических учреждения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5" name="TextBox 212"/>
          <p:cNvSpPr/>
          <p:nvPr/>
        </p:nvSpPr>
        <p:spPr>
          <a:xfrm>
            <a:off x="3151440" y="4423680"/>
            <a:ext cx="151740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стационарных учреждения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6" name="Скругленный прямоугольник 220"/>
          <p:cNvSpPr/>
          <p:nvPr/>
        </p:nvSpPr>
        <p:spPr>
          <a:xfrm>
            <a:off x="5276520" y="2262960"/>
            <a:ext cx="2193480" cy="403560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77" name="Скругленный прямоугольник 221"/>
          <p:cNvSpPr/>
          <p:nvPr/>
        </p:nvSpPr>
        <p:spPr>
          <a:xfrm>
            <a:off x="5276520" y="1381320"/>
            <a:ext cx="2193480" cy="7729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96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СПОРТ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8" name="TextBox 225"/>
          <p:cNvSpPr/>
          <p:nvPr/>
        </p:nvSpPr>
        <p:spPr>
          <a:xfrm>
            <a:off x="5476320" y="253296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СОК </a:t>
            </a:r>
            <a:r>
              <a:rPr b="1" lang="ru-RU" sz="1000" spc="-21" strike="noStrike">
                <a:solidFill>
                  <a:srgbClr val="4756a0"/>
                </a:solidFill>
                <a:latin typeface="Arial"/>
                <a:ea typeface="DejaVu Sans"/>
              </a:rPr>
              <a:t>в т.ч.</a:t>
            </a: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79" name="Рисунок 273" descr="Футбольный мяч со сплошной заливкой"/>
          <p:cNvPicPr/>
          <p:nvPr/>
        </p:nvPicPr>
        <p:blipFill>
          <a:blip r:embed="rId3"/>
          <a:stretch/>
        </p:blipFill>
        <p:spPr>
          <a:xfrm>
            <a:off x="6190200" y="14630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280" name="Рисунок 275" descr="Мольберт со сплошной заливкой"/>
          <p:cNvPicPr/>
          <p:nvPr/>
        </p:nvPicPr>
        <p:blipFill>
          <a:blip r:embed="rId4"/>
          <a:stretch/>
        </p:blipFill>
        <p:spPr>
          <a:xfrm>
            <a:off x="8512200" y="14630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281" name="TextBox 276"/>
          <p:cNvSpPr/>
          <p:nvPr/>
        </p:nvSpPr>
        <p:spPr>
          <a:xfrm>
            <a:off x="5480640" y="388224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13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спортзалов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2" name="TextBox 277"/>
          <p:cNvSpPr/>
          <p:nvPr/>
        </p:nvSpPr>
        <p:spPr>
          <a:xfrm>
            <a:off x="5480640" y="3202560"/>
            <a:ext cx="89136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бассейн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3" name="TextBox 278"/>
          <p:cNvSpPr/>
          <p:nvPr/>
        </p:nvSpPr>
        <p:spPr>
          <a:xfrm>
            <a:off x="5476320" y="4496760"/>
            <a:ext cx="1454040" cy="61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16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плоскостных спортивных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сооружений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4" name="TextBox 280"/>
          <p:cNvSpPr/>
          <p:nvPr/>
        </p:nvSpPr>
        <p:spPr>
          <a:xfrm>
            <a:off x="627120" y="6348240"/>
            <a:ext cx="4275000" cy="18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уровень балансового износа зданий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b="0" i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**</a:t>
            </a: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заполняемость учреждений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5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6" name="TextBox 55"/>
          <p:cNvSpPr/>
          <p:nvPr/>
        </p:nvSpPr>
        <p:spPr>
          <a:xfrm>
            <a:off x="5480640" y="5372640"/>
            <a:ext cx="1454040" cy="77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крытый спортивный объект с искусственным льдом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7" name="TextBox 50"/>
          <p:cNvSpPr/>
          <p:nvPr/>
        </p:nvSpPr>
        <p:spPr>
          <a:xfrm>
            <a:off x="3154320" y="5056560"/>
            <a:ext cx="1517400" cy="4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частных стоматологии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8" name="TextBox 51"/>
          <p:cNvSpPr/>
          <p:nvPr/>
        </p:nvSpPr>
        <p:spPr>
          <a:xfrm>
            <a:off x="3154320" y="5653080"/>
            <a:ext cx="151740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частный кабинет УЗИ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9" name="TextBox 54"/>
          <p:cNvSpPr/>
          <p:nvPr/>
        </p:nvSpPr>
        <p:spPr>
          <a:xfrm>
            <a:off x="3154320" y="6132960"/>
            <a:ext cx="151740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частная лаборатория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Рисунок 252" descr="Город со сплошной заливкой"/>
          <p:cNvPicPr/>
          <p:nvPr/>
        </p:nvPicPr>
        <p:blipFill>
          <a:blip r:embed="rId1"/>
          <a:stretch/>
        </p:blipFill>
        <p:spPr>
          <a:xfrm>
            <a:off x="4135680" y="401364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291" name="Рисунок 255" descr="Поделиться со сплошной заливкой"/>
          <p:cNvPicPr/>
          <p:nvPr/>
        </p:nvPicPr>
        <p:blipFill>
          <a:blip r:embed="rId2"/>
          <a:stretch/>
        </p:blipFill>
        <p:spPr>
          <a:xfrm>
            <a:off x="2110680" y="528912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292" name="Рисунок 244" descr="Окрестности со сплошной заливкой"/>
          <p:cNvPicPr/>
          <p:nvPr/>
        </p:nvPicPr>
        <p:blipFill>
          <a:blip r:embed="rId3"/>
          <a:stretch/>
        </p:blipFill>
        <p:spPr>
          <a:xfrm>
            <a:off x="2110680" y="275220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293" name="Рисунок 196" descr="Маркер со сплошной заливкой"/>
          <p:cNvPicPr/>
          <p:nvPr/>
        </p:nvPicPr>
        <p:blipFill>
          <a:blip r:embed="rId4"/>
          <a:stretch/>
        </p:blipFill>
        <p:spPr>
          <a:xfrm>
            <a:off x="2110680" y="149760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294" name="Прямоугольник с двумя скругленными соседними углами 167"/>
          <p:cNvSpPr/>
          <p:nvPr/>
        </p:nvSpPr>
        <p:spPr>
          <a:xfrm rot="10800000">
            <a:off x="4750560" y="1736280"/>
            <a:ext cx="5037120" cy="79668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95" name="Прямоугольник с двумя скругленными соседними углами 166"/>
          <p:cNvSpPr/>
          <p:nvPr/>
        </p:nvSpPr>
        <p:spPr>
          <a:xfrm rot="10800000">
            <a:off x="4750560" y="1401840"/>
            <a:ext cx="5037120" cy="46944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96" name="TextBox 2"/>
          <p:cNvSpPr/>
          <p:nvPr/>
        </p:nvSpPr>
        <p:spPr>
          <a:xfrm>
            <a:off x="627120" y="550080"/>
            <a:ext cx="7315200" cy="2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x-none" sz="1500" spc="-1" strike="noStrike">
                <a:solidFill>
                  <a:schemeClr val="dk1"/>
                </a:solidFill>
                <a:latin typeface="Arial"/>
                <a:ea typeface="DejaVu Sans"/>
              </a:rPr>
              <a:t>КАЧЕСТВО ЖИЗНИ</a:t>
            </a:r>
            <a:endParaRPr b="0" lang="ru-RU" sz="15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7" name="Скругленный прямоугольник 1"/>
          <p:cNvSpPr/>
          <p:nvPr/>
        </p:nvSpPr>
        <p:spPr>
          <a:xfrm>
            <a:off x="627120" y="163800"/>
            <a:ext cx="1081800" cy="2714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800" spc="-1" strike="noStrike">
                <a:solidFill>
                  <a:schemeClr val="lt1"/>
                </a:solidFill>
                <a:latin typeface="Arial"/>
                <a:ea typeface="DejaVu Sans"/>
              </a:rPr>
              <a:t>качество жизни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8" name="PlaceHolder 1"/>
          <p:cNvSpPr>
            <a:spLocks noGrp="1"/>
          </p:cNvSpPr>
          <p:nvPr>
            <p:ph type="sldNum" idx="14"/>
          </p:nvPr>
        </p:nvSpPr>
        <p:spPr>
          <a:xfrm>
            <a:off x="9060120" y="6607440"/>
            <a:ext cx="725040" cy="12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x-none" sz="8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A110DEA5-1CE4-4BAC-9C68-0EEBD5235690}" type="slidenum">
              <a:rPr b="0" lang="x-none" sz="800" spc="-1" strike="noStrike">
                <a:solidFill>
                  <a:schemeClr val="dk1"/>
                </a:solidFill>
                <a:latin typeface="Arial"/>
              </a:rPr>
              <a:t>&lt;номер&gt;</a:t>
            </a:fld>
            <a:endParaRPr b="0" lang="ru-RU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9" name="Скругленный прямоугольник 150"/>
          <p:cNvSpPr/>
          <p:nvPr/>
        </p:nvSpPr>
        <p:spPr>
          <a:xfrm flipH="1">
            <a:off x="636840" y="1401480"/>
            <a:ext cx="1930680" cy="11314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00" name="Скругленный прямоугольник 155"/>
          <p:cNvSpPr/>
          <p:nvPr/>
        </p:nvSpPr>
        <p:spPr>
          <a:xfrm flipH="1">
            <a:off x="2682720" y="1401480"/>
            <a:ext cx="1930680" cy="11314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01" name="Скругленный прямоугольник 156"/>
          <p:cNvSpPr/>
          <p:nvPr/>
        </p:nvSpPr>
        <p:spPr>
          <a:xfrm flipH="1">
            <a:off x="636840" y="2658960"/>
            <a:ext cx="1930680" cy="11314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02" name="Скругленный прямоугольник 158"/>
          <p:cNvSpPr/>
          <p:nvPr/>
        </p:nvSpPr>
        <p:spPr>
          <a:xfrm flipH="1">
            <a:off x="629640" y="3916440"/>
            <a:ext cx="1930680" cy="11314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03" name="Скругленный прямоугольник 159"/>
          <p:cNvSpPr/>
          <p:nvPr/>
        </p:nvSpPr>
        <p:spPr>
          <a:xfrm flipH="1">
            <a:off x="2675520" y="3916440"/>
            <a:ext cx="1930680" cy="11314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04" name="Скругленный прямоугольник 160"/>
          <p:cNvSpPr/>
          <p:nvPr/>
        </p:nvSpPr>
        <p:spPr>
          <a:xfrm flipH="1">
            <a:off x="629640" y="5173920"/>
            <a:ext cx="1930680" cy="11314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05" name="Скругленный прямоугольник 161"/>
          <p:cNvSpPr/>
          <p:nvPr/>
        </p:nvSpPr>
        <p:spPr>
          <a:xfrm flipH="1">
            <a:off x="2675520" y="5173920"/>
            <a:ext cx="1930680" cy="11314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aphicFrame>
        <p:nvGraphicFramePr>
          <p:cNvPr id="306" name="Таблица 165"/>
          <p:cNvGraphicFramePr/>
          <p:nvPr/>
        </p:nvGraphicFramePr>
        <p:xfrm>
          <a:off x="4747680" y="1400400"/>
          <a:ext cx="5038560" cy="1133640"/>
        </p:xfrm>
        <a:graphic>
          <a:graphicData uri="http://schemas.openxmlformats.org/drawingml/2006/table">
            <a:tbl>
              <a:tblPr/>
              <a:tblGrid>
                <a:gridCol w="2193120"/>
                <a:gridCol w="948600"/>
                <a:gridCol w="948600"/>
                <a:gridCol w="948600"/>
              </a:tblGrid>
              <a:tr h="45828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КАЧЕСТВО ВОЗДУХА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ЕД. ИЗМ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МО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КК</a:t>
                      </a:r>
                      <a:r>
                        <a:rPr b="1" lang="en-US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*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75360">
                <a:tc>
                  <a:txBody>
                    <a:bodyPr l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Выбросов загрязняющих веществ                   в атмосферу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44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тыс. тонн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1,3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3,4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07" name="Прямоугольник с двумя скругленными соседними углами 168"/>
          <p:cNvSpPr/>
          <p:nvPr/>
        </p:nvSpPr>
        <p:spPr>
          <a:xfrm rot="10800000">
            <a:off x="4750560" y="2997720"/>
            <a:ext cx="5037120" cy="79668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08" name="Прямоугольник с двумя скругленными соседними углами 169"/>
          <p:cNvSpPr/>
          <p:nvPr/>
        </p:nvSpPr>
        <p:spPr>
          <a:xfrm rot="10800000">
            <a:off x="4750560" y="2660400"/>
            <a:ext cx="5037120" cy="46944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aphicFrame>
        <p:nvGraphicFramePr>
          <p:cNvPr id="309" name="Таблица 170"/>
          <p:cNvGraphicFramePr/>
          <p:nvPr/>
        </p:nvGraphicFramePr>
        <p:xfrm>
          <a:off x="4747680" y="2658960"/>
          <a:ext cx="5038560" cy="1133640"/>
        </p:xfrm>
        <a:graphic>
          <a:graphicData uri="http://schemas.openxmlformats.org/drawingml/2006/table">
            <a:tbl>
              <a:tblPr/>
              <a:tblGrid>
                <a:gridCol w="2193120"/>
                <a:gridCol w="948600"/>
                <a:gridCol w="948600"/>
                <a:gridCol w="948600"/>
              </a:tblGrid>
              <a:tr h="45828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РАСПРЕДЕЛЕНИЕ ЗЕМЕЛЬНОГО  ФОНДА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ЕД. ИЗМ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МО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ВСЕГО ПО КРАЮ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75360">
                <a:tc>
                  <a:txBody>
                    <a:bodyPr l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Земельный фонд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44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га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34,1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46427,5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0" name="Прямоугольник с двумя скругленными соседними углами 171"/>
          <p:cNvSpPr/>
          <p:nvPr/>
        </p:nvSpPr>
        <p:spPr>
          <a:xfrm rot="10800000">
            <a:off x="4734360" y="4392360"/>
            <a:ext cx="5037120" cy="1915560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11" name="Прямоугольник с двумя скругленными соседними углами 172"/>
          <p:cNvSpPr/>
          <p:nvPr/>
        </p:nvSpPr>
        <p:spPr>
          <a:xfrm rot="10800000">
            <a:off x="4734360" y="3920400"/>
            <a:ext cx="5037120" cy="46944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aphicFrame>
        <p:nvGraphicFramePr>
          <p:cNvPr id="312" name="Таблица 173"/>
          <p:cNvGraphicFramePr/>
          <p:nvPr/>
        </p:nvGraphicFramePr>
        <p:xfrm>
          <a:off x="4731480" y="3916440"/>
          <a:ext cx="5038560" cy="2390400"/>
        </p:xfrm>
        <a:graphic>
          <a:graphicData uri="http://schemas.openxmlformats.org/drawingml/2006/table">
            <a:tbl>
              <a:tblPr/>
              <a:tblGrid>
                <a:gridCol w="2193120"/>
                <a:gridCol w="948600"/>
                <a:gridCol w="948600"/>
                <a:gridCol w="948600"/>
              </a:tblGrid>
              <a:tr h="46908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СЕТИ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x-none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ЕД. ИЗМ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ПРОТЯЖЕННОСТЬ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chemeClr val="lt1"/>
                          </a:solidFill>
                          <a:latin typeface="Arial"/>
                        </a:rPr>
                        <a:t>ИЗНОС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40440">
                <a:tc>
                  <a:txBody>
                    <a:bodyPr l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Теплоснабжения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44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км/%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24,9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70,0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40440">
                <a:tc>
                  <a:txBody>
                    <a:bodyPr l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Водоснабжение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44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км/%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90,1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63,7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40440">
                <a:tc>
                  <a:txBody>
                    <a:bodyPr lIns="144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x-none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Водоотведение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14400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км/%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37,2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56,7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Open Sans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3" name="TextBox 174"/>
          <p:cNvSpPr/>
          <p:nvPr/>
        </p:nvSpPr>
        <p:spPr>
          <a:xfrm>
            <a:off x="4747680" y="6365160"/>
            <a:ext cx="4275000" cy="9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*Среднее по муниципалитетам Камчатского края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4" name="TextBox 176"/>
          <p:cNvSpPr/>
          <p:nvPr/>
        </p:nvSpPr>
        <p:spPr>
          <a:xfrm>
            <a:off x="821520" y="1518480"/>
            <a:ext cx="87912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202/360  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5" name="TextBox 177"/>
          <p:cNvSpPr/>
          <p:nvPr/>
        </p:nvSpPr>
        <p:spPr>
          <a:xfrm>
            <a:off x="1606320" y="1567080"/>
            <a:ext cx="675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6" name="Скругленный прямоугольник 180"/>
          <p:cNvSpPr/>
          <p:nvPr/>
        </p:nvSpPr>
        <p:spPr>
          <a:xfrm>
            <a:off x="713160" y="2278080"/>
            <a:ext cx="1776600" cy="2088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  </a:t>
            </a:r>
            <a:r>
              <a:rPr b="1" lang="en" sz="600" spc="-1" strike="noStrike">
                <a:solidFill>
                  <a:schemeClr val="lt1"/>
                </a:solidFill>
                <a:latin typeface="Arial"/>
                <a:ea typeface="DejaVu Sans"/>
              </a:rPr>
              <a:t>205</a:t>
            </a:r>
            <a:r>
              <a:rPr b="1" lang="ru-RU" sz="600" spc="-1" strike="noStrike">
                <a:solidFill>
                  <a:schemeClr val="lt1"/>
                </a:solidFill>
                <a:latin typeface="Arial"/>
                <a:ea typeface="DejaVu Sans"/>
              </a:rPr>
              <a:t> — средний балл по городам Камчатского края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7" name="TextBox 184"/>
          <p:cNvSpPr/>
          <p:nvPr/>
        </p:nvSpPr>
        <p:spPr>
          <a:xfrm>
            <a:off x="771120" y="3075120"/>
            <a:ext cx="67536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42/60  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8" name="TextBox 185"/>
          <p:cNvSpPr/>
          <p:nvPr/>
        </p:nvSpPr>
        <p:spPr>
          <a:xfrm>
            <a:off x="1372320" y="3152160"/>
            <a:ext cx="675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балла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9" name="TextBox 189"/>
          <p:cNvSpPr/>
          <p:nvPr/>
        </p:nvSpPr>
        <p:spPr>
          <a:xfrm>
            <a:off x="771120" y="3353040"/>
            <a:ext cx="152172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жилье и прилегающие пространства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0" name="TextBox 192"/>
          <p:cNvSpPr/>
          <p:nvPr/>
        </p:nvSpPr>
        <p:spPr>
          <a:xfrm>
            <a:off x="2823480" y="1700280"/>
            <a:ext cx="119664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тяжелые климатические условия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1" name="TextBox 197"/>
          <p:cNvSpPr/>
          <p:nvPr/>
        </p:nvSpPr>
        <p:spPr>
          <a:xfrm>
            <a:off x="632520" y="6365160"/>
            <a:ext cx="3635640" cy="18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*Индекс формируется Министерством строительства и жилищно-коммунального хозяйства РФ по административному центру муниципального образования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2" name="TextBox 198"/>
          <p:cNvSpPr/>
          <p:nvPr/>
        </p:nvSpPr>
        <p:spPr>
          <a:xfrm>
            <a:off x="771120" y="1037520"/>
            <a:ext cx="3635640" cy="19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ts val="519"/>
              </a:lnSpc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набрано больше половины от максимального количества баллов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519"/>
              </a:lnSpc>
            </a:pP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ts val="519"/>
              </a:lnSpc>
            </a:pPr>
            <a:r>
              <a:rPr b="1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набрано меньше половины от максимального количества баллов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3" name="Овал 199"/>
          <p:cNvSpPr/>
          <p:nvPr/>
        </p:nvSpPr>
        <p:spPr>
          <a:xfrm>
            <a:off x="642960" y="1025280"/>
            <a:ext cx="67680" cy="67680"/>
          </a:xfrm>
          <a:prstGeom prst="ellipse">
            <a:avLst/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" bIns="468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24" name="Овал 201"/>
          <p:cNvSpPr/>
          <p:nvPr/>
        </p:nvSpPr>
        <p:spPr>
          <a:xfrm>
            <a:off x="642960" y="1155240"/>
            <a:ext cx="67680" cy="67680"/>
          </a:xfrm>
          <a:prstGeom prst="ellipse">
            <a:avLst/>
          </a:prstGeom>
          <a:solidFill>
            <a:srgbClr val="b1c1e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" bIns="468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25" name="Скругленный прямоугольник 204"/>
          <p:cNvSpPr/>
          <p:nvPr/>
        </p:nvSpPr>
        <p:spPr>
          <a:xfrm flipH="1">
            <a:off x="2691000" y="2657880"/>
            <a:ext cx="1930680" cy="11314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x-none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26" name="TextBox 205"/>
          <p:cNvSpPr/>
          <p:nvPr/>
        </p:nvSpPr>
        <p:spPr>
          <a:xfrm>
            <a:off x="2825280" y="3074040"/>
            <a:ext cx="67536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6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35/60</a:t>
            </a:r>
            <a:r>
              <a:rPr b="1" lang="ru-RU" sz="1600" spc="-1" strike="noStrike">
                <a:solidFill>
                  <a:srgbClr val="b1c1e4"/>
                </a:solidFill>
                <a:latin typeface="Arial"/>
                <a:ea typeface="DejaVu Sans"/>
              </a:rPr>
              <a:t>  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7" name="TextBox 206"/>
          <p:cNvSpPr/>
          <p:nvPr/>
        </p:nvSpPr>
        <p:spPr>
          <a:xfrm>
            <a:off x="3426480" y="3151080"/>
            <a:ext cx="675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8" name="TextBox 208"/>
          <p:cNvSpPr/>
          <p:nvPr/>
        </p:nvSpPr>
        <p:spPr>
          <a:xfrm>
            <a:off x="2825280" y="3351960"/>
            <a:ext cx="144324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улично-дорожная сеть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9" name="TextBox 210"/>
          <p:cNvSpPr/>
          <p:nvPr/>
        </p:nvSpPr>
        <p:spPr>
          <a:xfrm>
            <a:off x="763200" y="4330440"/>
            <a:ext cx="67536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6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39/60</a:t>
            </a:r>
            <a:r>
              <a:rPr b="1" lang="ru-RU" sz="1600" spc="-1" strike="noStrike">
                <a:solidFill>
                  <a:srgbClr val="b1c1e4"/>
                </a:solidFill>
                <a:latin typeface="Arial"/>
                <a:ea typeface="DejaVu Sans"/>
              </a:rPr>
              <a:t>  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0" name="TextBox 211"/>
          <p:cNvSpPr/>
          <p:nvPr/>
        </p:nvSpPr>
        <p:spPr>
          <a:xfrm>
            <a:off x="1364400" y="4407480"/>
            <a:ext cx="675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1" name="TextBox 213"/>
          <p:cNvSpPr/>
          <p:nvPr/>
        </p:nvSpPr>
        <p:spPr>
          <a:xfrm>
            <a:off x="763200" y="4608360"/>
            <a:ext cx="152172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озелененные пространства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2" name="TextBox 215"/>
          <p:cNvSpPr/>
          <p:nvPr/>
        </p:nvSpPr>
        <p:spPr>
          <a:xfrm>
            <a:off x="2817000" y="4329360"/>
            <a:ext cx="67536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44/60  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3" name="TextBox 216"/>
          <p:cNvSpPr/>
          <p:nvPr/>
        </p:nvSpPr>
        <p:spPr>
          <a:xfrm>
            <a:off x="3418200" y="4406400"/>
            <a:ext cx="675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4" name="TextBox 218"/>
          <p:cNvSpPr/>
          <p:nvPr/>
        </p:nvSpPr>
        <p:spPr>
          <a:xfrm>
            <a:off x="2817000" y="4607280"/>
            <a:ext cx="152172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общегородское пространство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5" name="TextBox 220"/>
          <p:cNvSpPr/>
          <p:nvPr/>
        </p:nvSpPr>
        <p:spPr>
          <a:xfrm>
            <a:off x="763200" y="5586480"/>
            <a:ext cx="67536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600" spc="-1" strike="noStrike">
                <a:solidFill>
                  <a:srgbClr val="b1c1e4"/>
                </a:solidFill>
                <a:latin typeface="Arial"/>
                <a:ea typeface="DejaVu Sans"/>
              </a:rPr>
              <a:t>29/60  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6" name="TextBox 221"/>
          <p:cNvSpPr/>
          <p:nvPr/>
        </p:nvSpPr>
        <p:spPr>
          <a:xfrm>
            <a:off x="1364400" y="5663520"/>
            <a:ext cx="675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b1c1e4"/>
                </a:solidFill>
                <a:latin typeface="Arial"/>
                <a:ea typeface="DejaVu Sans"/>
              </a:rPr>
              <a:t>балла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7" name="TextBox 228"/>
          <p:cNvSpPr/>
          <p:nvPr/>
        </p:nvSpPr>
        <p:spPr>
          <a:xfrm>
            <a:off x="763200" y="5864760"/>
            <a:ext cx="18072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социально-досуговая</a:t>
            </a:r>
            <a:r>
              <a:rPr b="0" lang="en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инфраструктура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8" name="TextBox 237"/>
          <p:cNvSpPr/>
          <p:nvPr/>
        </p:nvSpPr>
        <p:spPr>
          <a:xfrm>
            <a:off x="2817000" y="5585400"/>
            <a:ext cx="67536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600" spc="-1" strike="noStrike">
                <a:solidFill>
                  <a:srgbClr val="b1c1e4"/>
                </a:solidFill>
                <a:latin typeface="Arial"/>
                <a:ea typeface="DejaVu Sans"/>
              </a:rPr>
              <a:t>13/60</a:t>
            </a: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  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9" name="TextBox 238"/>
          <p:cNvSpPr/>
          <p:nvPr/>
        </p:nvSpPr>
        <p:spPr>
          <a:xfrm>
            <a:off x="3418200" y="5662440"/>
            <a:ext cx="675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ru-RU" sz="1100" spc="-1" strike="noStrike">
                <a:solidFill>
                  <a:srgbClr val="b1c1e4"/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0" name="TextBox 240"/>
          <p:cNvSpPr/>
          <p:nvPr/>
        </p:nvSpPr>
        <p:spPr>
          <a:xfrm>
            <a:off x="2817000" y="5863320"/>
            <a:ext cx="179208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общественно-деловая</a:t>
            </a:r>
            <a:r>
              <a:rPr b="0" lang="en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инфраструктура 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41" name="Рисунок 242" descr="Облачно с прояснениями со сплошной заливкой"/>
          <p:cNvPicPr/>
          <p:nvPr/>
        </p:nvPicPr>
        <p:blipFill>
          <a:blip r:embed="rId5"/>
          <a:stretch/>
        </p:blipFill>
        <p:spPr>
          <a:xfrm>
            <a:off x="4135680" y="150120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342" name="Рисунок 254" descr="Руководство по настройке удаленной работы со сплошной заливкой"/>
          <p:cNvPicPr/>
          <p:nvPr/>
        </p:nvPicPr>
        <p:blipFill>
          <a:blip r:embed="rId6">
            <a:lum bright="70000" contrast="-70000"/>
          </a:blip>
          <a:stretch/>
        </p:blipFill>
        <p:spPr>
          <a:xfrm>
            <a:off x="4135680" y="5275440"/>
            <a:ext cx="357480" cy="357480"/>
          </a:xfrm>
          <a:prstGeom prst="rect">
            <a:avLst/>
          </a:prstGeom>
          <a:ln w="0">
            <a:noFill/>
          </a:ln>
        </p:spPr>
      </p:pic>
      <p:sp>
        <p:nvSpPr>
          <p:cNvPr id="343" name="TextBox 3"/>
          <p:cNvSpPr/>
          <p:nvPr/>
        </p:nvSpPr>
        <p:spPr>
          <a:xfrm>
            <a:off x="627120" y="6607440"/>
            <a:ext cx="7315200" cy="12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x-none" sz="800" spc="-1" strike="noStrike">
                <a:solidFill>
                  <a:schemeClr val="dk1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ВИЛЮЧИНСКОГО ГОРОДСКОГО ОКРУГА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4" name="TextBox 58"/>
          <p:cNvSpPr/>
          <p:nvPr/>
        </p:nvSpPr>
        <p:spPr>
          <a:xfrm>
            <a:off x="713160" y="1864440"/>
            <a:ext cx="185004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город с благоприятной городской средой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45" name="Рисунок 60" descr="Дорога со сплошной заливкой"/>
          <p:cNvPicPr/>
          <p:nvPr/>
        </p:nvPicPr>
        <p:blipFill>
          <a:blip r:embed="rId7"/>
          <a:stretch/>
        </p:blipFill>
        <p:spPr>
          <a:xfrm>
            <a:off x="4161600" y="2784960"/>
            <a:ext cx="357480" cy="357480"/>
          </a:xfrm>
          <a:prstGeom prst="rect">
            <a:avLst/>
          </a:prstGeom>
          <a:ln w="0">
            <a:noFill/>
          </a:ln>
        </p:spPr>
      </p:pic>
      <p:pic>
        <p:nvPicPr>
          <p:cNvPr id="346" name="Рисунок 61" descr="Пейзаж холма со сплошной заливкой"/>
          <p:cNvPicPr/>
          <p:nvPr/>
        </p:nvPicPr>
        <p:blipFill>
          <a:blip r:embed="rId8"/>
          <a:stretch/>
        </p:blipFill>
        <p:spPr>
          <a:xfrm>
            <a:off x="2104200" y="4029840"/>
            <a:ext cx="357480" cy="35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Исполнительная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69048</TotalTime>
  <Application>LibreOffice/7.6.7.2$Linux_X86_64 LibreOffice_project/60$Build-2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2023-11-22T14:19:10Z</dcterms:created>
  <dc:creator>Валерия Гугнина</dc:creator>
  <dc:description/>
  <dc:language>ru-RU</dc:language>
  <cp:lastModifiedBy/>
  <cp:lastPrinted>2025-07-09T16:51:15Z</cp:lastPrinted>
  <dcterms:modified xsi:type="dcterms:W3CDTF">2025-10-23T15:57:16Z</dcterms:modified>
  <cp:revision>523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32</vt:r8>
  </property>
  <property fmtid="{D5CDD505-2E9C-101B-9397-08002B2CF9AE}" pid="3" name="PresentationFormat">
    <vt:lpwstr>Лист A4 (210x297 мм)</vt:lpwstr>
  </property>
  <property fmtid="{D5CDD505-2E9C-101B-9397-08002B2CF9AE}" pid="4" name="Slides">
    <vt:r8>43</vt:r8>
  </property>
</Properties>
</file>