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D1A7E-113C-4215-A538-34E1B598481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82D85-66D9-4037-8C58-698A3FFBC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718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586DD-9737-411E-AF22-503D95E14AF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390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42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16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5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06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68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95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960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0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83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31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32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422EC-9F38-4974-9A19-0BFA70ED402C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B2E10-72F2-43D8-8501-47846A38B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77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с двумя скругленными соседними углами 16"/>
          <p:cNvSpPr/>
          <p:nvPr/>
        </p:nvSpPr>
        <p:spPr>
          <a:xfrm>
            <a:off x="4660874" y="3398627"/>
            <a:ext cx="4288395" cy="3451038"/>
          </a:xfrm>
          <a:prstGeom prst="round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660004" y="638906"/>
            <a:ext cx="7392776" cy="26620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44" y="14143"/>
            <a:ext cx="1620200" cy="10249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50965" y="29382"/>
            <a:ext cx="7301441" cy="4970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791996" y="851476"/>
            <a:ext cx="7128792" cy="13444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/>
            <a:endParaRPr lang="ru-RU" sz="300" b="1" dirty="0">
              <a:solidFill>
                <a:srgbClr val="00B050"/>
              </a:solidFill>
            </a:endParaRPr>
          </a:p>
          <a:p>
            <a:pPr marL="0" indent="0" algn="l"/>
            <a:r>
              <a:rPr lang="ru-RU" b="1" dirty="0">
                <a:solidFill>
                  <a:srgbClr val="359D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Эвакуация</a:t>
            </a:r>
            <a:r>
              <a:rPr lang="ru-RU" b="1" baseline="0" dirty="0">
                <a:solidFill>
                  <a:srgbClr val="359D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населения </a:t>
            </a:r>
            <a:r>
              <a:rPr lang="ru-RU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организованно должностными лицами эвакуационных органов или администрацией органов местного самоуправления.</a:t>
            </a:r>
          </a:p>
          <a:p>
            <a:pPr marL="0" indent="0" algn="l"/>
            <a:r>
              <a:rPr lang="ru-RU" b="1" baseline="0" dirty="0">
                <a:solidFill>
                  <a:srgbClr val="359D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Тревожный чемоданчик </a:t>
            </a:r>
            <a:r>
              <a:rPr lang="ru-RU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укомплектованный рюкзак (сумка), в котором находятся: документы (в непромокаемом пакете), необходимый набор одежды, предметы гигиены, медикаменты, продукты питания, зарядное устройство для телефона с дополнительным аккумулятором и другое имущество.</a:t>
            </a:r>
          </a:p>
          <a:p>
            <a:pPr algn="l"/>
            <a:r>
              <a:rPr lang="ru-RU" b="1" baseline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Заранее подготовленный тревожный чемоданчик обеспечит комфортное пребывание вне места постоянного проживания определенное время!</a:t>
            </a:r>
          </a:p>
          <a:p>
            <a:pPr algn="l"/>
            <a:endParaRPr lang="ru-RU" b="1" baseline="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279491" y="64751"/>
            <a:ext cx="6386930" cy="461665"/>
          </a:xfrm>
          <a:prstGeom prst="rect">
            <a:avLst/>
          </a:prstGeom>
          <a:noFill/>
        </p:spPr>
        <p:txBody>
          <a:bodyPr wrap="square" lIns="180000" tIns="45720" rIns="36000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 ЗАЩИТЫ   НАСЕЛЕНИЯ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-36474" y="3406962"/>
            <a:ext cx="4300538" cy="363538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600" b="1" baseline="0" dirty="0">
              <a:solidFill>
                <a:srgbClr val="359D2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01968" y="3668835"/>
            <a:ext cx="4283968" cy="6275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000" b="1" baseline="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660874" y="3340287"/>
            <a:ext cx="4247576" cy="496887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ru-RU" sz="1400" b="1" baseline="0" dirty="0">
                <a:solidFill>
                  <a:srgbClr val="359D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СРЕДСТВ </a:t>
            </a:r>
            <a:endParaRPr lang="ru-RU" sz="1400" b="1" baseline="0" dirty="0" smtClean="0">
              <a:solidFill>
                <a:srgbClr val="359D2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/>
            <a:r>
              <a:rPr lang="ru-RU" sz="1400" b="1" baseline="0" dirty="0" smtClean="0">
                <a:solidFill>
                  <a:srgbClr val="359D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ИНДИВИДУАЛЬНОЙ </a:t>
            </a:r>
            <a:r>
              <a:rPr lang="ru-RU" sz="1400" b="1" baseline="0" dirty="0">
                <a:solidFill>
                  <a:srgbClr val="359D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7732713" y="11710988"/>
            <a:ext cx="5037137" cy="3136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600" b="1">
              <a:solidFill>
                <a:srgbClr val="FF0000"/>
              </a:solidFill>
            </a:endParaRPr>
          </a:p>
          <a:p>
            <a:pPr algn="ctr"/>
            <a:endParaRPr lang="ru-RU" sz="1200" b="1">
              <a:solidFill>
                <a:srgbClr val="FF0000"/>
              </a:solidFill>
            </a:endParaRPr>
          </a:p>
          <a:p>
            <a:pPr algn="ctr"/>
            <a:endParaRPr lang="ru-RU" sz="500" b="1" baseline="0">
              <a:solidFill>
                <a:srgbClr val="002060"/>
              </a:solidFill>
            </a:endParaRPr>
          </a:p>
        </p:txBody>
      </p:sp>
      <p:pic>
        <p:nvPicPr>
          <p:cNvPr id="48" name="Picture 62" descr="https://osaexpress.ru/media/cache/default/rc/DpTyWr03/upload/image/6a/07/60/2b46d318dd5ec90fe827b15c3d1934debf3bb67f5b7f927c77059e40d4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86845" y="4107042"/>
            <a:ext cx="562963" cy="45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Прямоугольник 48"/>
          <p:cNvSpPr/>
          <p:nvPr/>
        </p:nvSpPr>
        <p:spPr>
          <a:xfrm>
            <a:off x="4757320" y="3875818"/>
            <a:ext cx="944563" cy="266700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респиратор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4586664" y="4465737"/>
            <a:ext cx="1357045" cy="265112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ватно-марлевая повязка</a:t>
            </a:r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085" y="4864960"/>
            <a:ext cx="558201" cy="357977"/>
          </a:xfrm>
          <a:prstGeom prst="rect">
            <a:avLst/>
          </a:prstGeom>
        </p:spPr>
      </p:pic>
      <p:sp>
        <p:nvSpPr>
          <p:cNvPr id="52" name="Прямоугольник 51"/>
          <p:cNvSpPr/>
          <p:nvPr/>
        </p:nvSpPr>
        <p:spPr>
          <a:xfrm>
            <a:off x="5587536" y="3875818"/>
            <a:ext cx="1624013" cy="663575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</a:t>
            </a:r>
            <a:b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радиоактивном загрязнении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5755545" y="4630774"/>
            <a:ext cx="1608137" cy="428625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</a:t>
            </a:r>
            <a:b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радиоактивном загрязнении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6820003" y="3875818"/>
            <a:ext cx="2192945" cy="576263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Выдается на пункте выдачи средств индивидуальной защиты, доступен для приобретения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6911156" y="4641886"/>
            <a:ext cx="2247900" cy="417513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Изготавливается </a:t>
            </a:r>
            <a:b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приобретается самостоятельно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168943" y="669865"/>
            <a:ext cx="1899767" cy="369269"/>
          </a:xfrm>
          <a:prstGeom prst="rect">
            <a:avLst/>
          </a:prstGeom>
          <a:noFill/>
        </p:spPr>
        <p:txBody>
          <a:bodyPr wrap="square" lIns="38374" tIns="48737" rIns="38374" bIns="48737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100" b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ВИЛЮЧИНСКИЙ </a:t>
            </a:r>
          </a:p>
          <a:p>
            <a:pPr algn="ctr">
              <a:lnSpc>
                <a:spcPct val="80000"/>
              </a:lnSpc>
            </a:pPr>
            <a:r>
              <a:rPr lang="ru-RU" sz="1100" b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ОКРУГ</a:t>
            </a:r>
            <a:endParaRPr lang="ru-RU" sz="11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206123" y="648282"/>
            <a:ext cx="4300538" cy="363538"/>
          </a:xfrm>
          <a:prstGeom prst="rect">
            <a:avLst/>
          </a:prstGeom>
          <a:noFill/>
        </p:spPr>
        <p:txBody>
          <a:bodyPr wrap="square" lIns="91440" tIns="45720" rIns="91440" bIns="4572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baseline="0" dirty="0" smtClean="0">
                <a:solidFill>
                  <a:srgbClr val="359D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ЭВАКУАЦИЯ НАСЕЛЕНИЯ</a:t>
            </a:r>
            <a:endParaRPr lang="ru-RU" sz="1600" b="1" baseline="0" dirty="0">
              <a:solidFill>
                <a:srgbClr val="359D2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с двумя скругленными соседними углами 14"/>
          <p:cNvSpPr/>
          <p:nvPr/>
        </p:nvSpPr>
        <p:spPr>
          <a:xfrm>
            <a:off x="88251" y="3404341"/>
            <a:ext cx="4264546" cy="3453659"/>
          </a:xfrm>
          <a:prstGeom prst="round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укрытия населения, проживающего на территории </a:t>
            </a:r>
          </a:p>
          <a:p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Вилючинского городского округа используются заглубленные</a:t>
            </a:r>
          </a:p>
          <a:p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 (подвалы), находящиеся по следующим </a:t>
            </a:r>
            <a:r>
              <a:rPr lang="ru-RU" sz="1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адресам:</a:t>
            </a:r>
          </a:p>
          <a:p>
            <a:pPr algn="ctr"/>
            <a:r>
              <a:rPr lang="ru-RU" sz="11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жилой район Рыбачий</a:t>
            </a:r>
          </a:p>
          <a:p>
            <a:pPr algn="just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Вилкова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25, 39, 41, 45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ул. 50 лет ВЛКСМ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 9; 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</a:t>
            </a:r>
            <a:r>
              <a:rPr lang="ru-RU" sz="1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Гусарова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55; 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Крашенинникова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 6, 8, 12, 14, 20, 21, 23, 25, 27, 31,6; 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Нахимова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26, 30, 32</a:t>
            </a:r>
          </a:p>
          <a:p>
            <a:pPr algn="ctr"/>
            <a:r>
              <a:rPr lang="ru-RU" sz="11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жилой район Приморский</a:t>
            </a:r>
          </a:p>
          <a:p>
            <a:pPr algn="just"/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Мира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 6, 8, 10, 11, 12, 18; 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Кронштадтская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2, 3, 4, 5, 6, 7, 8, 9; 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Приморская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2, 4, 5, 7, 8, 9, 10, 11, 12, 13, 14, 15, 16, 18; </a:t>
            </a:r>
            <a:r>
              <a:rPr lang="ru-RU" sz="1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мкр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Северный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13; </a:t>
            </a:r>
            <a:r>
              <a:rPr lang="ru-RU" sz="1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мкр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Центральный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 9, 10, 11, 16, 17, 18, 23, 30; 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Победы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 4, 6, 7, 8, 10, 11, 12, 13, 14, 16, 17, 18, 19, 20, 22а, 23, 25, 26, 27, 28; 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Спортивная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lvl="0"/>
            <a:r>
              <a:rPr lang="ru-RU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сигнал застал Вас на улице или в транспорте</a:t>
            </a:r>
          </a:p>
          <a:p>
            <a:pPr lvl="0"/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следует торопиться домой, необходимо укрыться в том районе, где застал сигнал. Для этого нужно отыскать ближайшее заглубленное помещение.</a:t>
            </a:r>
          </a:p>
          <a:p>
            <a:pPr algn="ctr"/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899592" y="3348838"/>
            <a:ext cx="3113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359D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УКРЫТИЕ </a:t>
            </a:r>
            <a:r>
              <a:rPr lang="ru-RU" sz="1600" b="1" dirty="0" smtClean="0">
                <a:solidFill>
                  <a:srgbClr val="359D2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</a:t>
            </a:r>
            <a:endParaRPr lang="ru-RU" sz="16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94575" y="4461400"/>
            <a:ext cx="4098754" cy="1689004"/>
          </a:xfrm>
          <a:prstGeom prst="rect">
            <a:avLst/>
          </a:prstGeom>
          <a:solidFill>
            <a:schemeClr val="accent2">
              <a:lumMod val="40000"/>
              <a:lumOff val="60000"/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767968" y="5305901"/>
            <a:ext cx="4096061" cy="14571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820227" y="5344810"/>
            <a:ext cx="399955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ПУНКТА ВЫДАЧИ СРЕДСТВ ИНДИВИДУАЛЬНОЙ ЗАЩИТЫ:</a:t>
            </a:r>
          </a:p>
          <a:p>
            <a:pPr lvl="0"/>
            <a:r>
              <a:rPr lang="ru-RU" sz="11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Жилой район Приморский</a:t>
            </a:r>
            <a:r>
              <a:rPr lang="ru-RU" sz="1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МБУК «Дом культуры» (ДК «Меридиан») </a:t>
            </a:r>
            <a:r>
              <a:rPr lang="ru-RU" sz="11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мкр</a:t>
            </a:r>
            <a:r>
              <a:rPr lang="ru-RU" sz="1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Центральный, д.1,  МБУ «Центр физической культуры и спорта», ул. Мира, д. 19. </a:t>
            </a:r>
          </a:p>
          <a:p>
            <a:pPr lvl="0"/>
            <a:r>
              <a:rPr lang="ru-RU" sz="11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Жилой район Рыбачий</a:t>
            </a:r>
            <a:r>
              <a:rPr lang="ru-RU" sz="1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МБУК «Дом культуры» (ДОФ) ул. Вилкова, д. 35, МБОУ «Средняя школа № 3» ул. Крашенинникова, д. 30 а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660004" y="2167090"/>
            <a:ext cx="7392776" cy="11338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>
              <a:solidFill>
                <a:srgbClr val="359D2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b="1" dirty="0" smtClean="0">
              <a:solidFill>
                <a:srgbClr val="359D2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СБОРНОГО ЭВАКУАЦИОННОГО ПУНКТА:</a:t>
            </a:r>
          </a:p>
          <a:p>
            <a:r>
              <a:rPr lang="ru-RU" sz="11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Жилой район Приморский: 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МБУК «Дом культуры» (ДК «Меридиан») </a:t>
            </a:r>
            <a:r>
              <a:rPr lang="ru-RU" sz="1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мкр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Центральный, д.1, МБОУ «Средняя школа №9» </a:t>
            </a:r>
            <a:r>
              <a:rPr lang="ru-RU" sz="1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мкр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Центральная, д. 6, МБОУ «Средняя школа № 1» ул. Кронштадтская, д. 10, МБУ «Центр физической культуры и спорта», ул. Мира, д. 19. </a:t>
            </a:r>
          </a:p>
          <a:p>
            <a:r>
              <a:rPr lang="ru-RU" sz="11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Жилой район Рыбачий: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МБУК «Дом культуры» (ДОФ) ул. Вилкова, д. 35, МБОУ «Средняя школа № 3» ул. Крашенинникова, д. 30 а.</a:t>
            </a:r>
            <a:endParaRPr lang="ru-RU" sz="1100" dirty="0"/>
          </a:p>
          <a:p>
            <a:pPr algn="ctr"/>
            <a:endParaRPr lang="ru-RU" dirty="0"/>
          </a:p>
        </p:txBody>
      </p:sp>
      <p:pic>
        <p:nvPicPr>
          <p:cNvPr id="57" name="Рисунок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69" y="55664"/>
            <a:ext cx="482141" cy="60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4903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547</Words>
  <Application>Microsoft Office PowerPoint</Application>
  <PresentationFormat>Экран (4:3)</PresentationFormat>
  <Paragraphs>36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</cp:revision>
  <dcterms:created xsi:type="dcterms:W3CDTF">2024-11-12T00:48:42Z</dcterms:created>
  <dcterms:modified xsi:type="dcterms:W3CDTF">2024-11-12T02:42:41Z</dcterms:modified>
</cp:coreProperties>
</file>